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57" r:id="rId4"/>
    <p:sldId id="303" r:id="rId5"/>
    <p:sldId id="304" r:id="rId6"/>
    <p:sldId id="305" r:id="rId7"/>
    <p:sldId id="307" r:id="rId8"/>
    <p:sldId id="306" r:id="rId9"/>
    <p:sldId id="262" r:id="rId10"/>
    <p:sldId id="290" r:id="rId11"/>
    <p:sldId id="265" r:id="rId12"/>
    <p:sldId id="264" r:id="rId13"/>
    <p:sldId id="289" r:id="rId14"/>
    <p:sldId id="280" r:id="rId15"/>
    <p:sldId id="281" r:id="rId16"/>
    <p:sldId id="263" r:id="rId17"/>
    <p:sldId id="291" r:id="rId18"/>
    <p:sldId id="292" r:id="rId19"/>
    <p:sldId id="260" r:id="rId20"/>
    <p:sldId id="267" r:id="rId21"/>
    <p:sldId id="293" r:id="rId22"/>
    <p:sldId id="308" r:id="rId23"/>
    <p:sldId id="309" r:id="rId24"/>
    <p:sldId id="310" r:id="rId25"/>
    <p:sldId id="311" r:id="rId26"/>
    <p:sldId id="312" r:id="rId27"/>
    <p:sldId id="313" r:id="rId28"/>
    <p:sldId id="314" r:id="rId29"/>
    <p:sldId id="315" r:id="rId30"/>
    <p:sldId id="316" r:id="rId31"/>
    <p:sldId id="317" r:id="rId32"/>
    <p:sldId id="318" r:id="rId33"/>
    <p:sldId id="319" r:id="rId34"/>
    <p:sldId id="335" r:id="rId35"/>
    <p:sldId id="336" r:id="rId36"/>
    <p:sldId id="337" r:id="rId37"/>
    <p:sldId id="338" r:id="rId38"/>
    <p:sldId id="339" r:id="rId39"/>
    <p:sldId id="340" r:id="rId40"/>
    <p:sldId id="341" r:id="rId41"/>
    <p:sldId id="343" r:id="rId42"/>
    <p:sldId id="342" r:id="rId43"/>
    <p:sldId id="259" r:id="rId44"/>
    <p:sldId id="276" r:id="rId45"/>
    <p:sldId id="277" r:id="rId46"/>
    <p:sldId id="321" r:id="rId47"/>
    <p:sldId id="322" r:id="rId48"/>
    <p:sldId id="324" r:id="rId49"/>
    <p:sldId id="325" r:id="rId50"/>
    <p:sldId id="331" r:id="rId51"/>
    <p:sldId id="326" r:id="rId52"/>
    <p:sldId id="327" r:id="rId53"/>
    <p:sldId id="328" r:id="rId54"/>
    <p:sldId id="329" r:id="rId55"/>
    <p:sldId id="282" r:id="rId56"/>
    <p:sldId id="283" r:id="rId57"/>
    <p:sldId id="284" r:id="rId58"/>
    <p:sldId id="285" r:id="rId59"/>
    <p:sldId id="286" r:id="rId60"/>
    <p:sldId id="287" r:id="rId61"/>
    <p:sldId id="288" r:id="rId62"/>
    <p:sldId id="279" r:id="rId63"/>
    <p:sldId id="294" r:id="rId64"/>
    <p:sldId id="332" r:id="rId65"/>
    <p:sldId id="333" r:id="rId66"/>
    <p:sldId id="334" r:id="rId67"/>
    <p:sldId id="295" r:id="rId68"/>
    <p:sldId id="271" r:id="rId69"/>
    <p:sldId id="296" r:id="rId70"/>
    <p:sldId id="297" r:id="rId71"/>
    <p:sldId id="298" r:id="rId72"/>
    <p:sldId id="299" r:id="rId73"/>
    <p:sldId id="300" r:id="rId74"/>
    <p:sldId id="301" r:id="rId75"/>
    <p:sldId id="302" r:id="rId7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39724D-6786-6F96-A32B-39765503EBD7}" v="230" dt="2020-08-03T08:52:57.369"/>
    <p1510:client id="{0D298CC0-742C-4B72-9088-F8128B594C0B}" v="5129" dt="2020-08-10T06:59:31.377"/>
    <p1510:client id="{71CEBE96-6F27-4966-97FC-0FB2672FEB6C}" v="692" dt="2020-08-07T02:39:35.245"/>
    <p1510:client id="{90A01658-CC86-ED9D-2E0F-067344769EAC}" v="1" dt="2020-08-03T16:15:53.970"/>
    <p1510:client id="{B9AA82B2-58F4-47F2-AF4C-956B4F4965AC}" v="1" dt="2020-08-07T02:41:23.142"/>
    <p1510:client id="{CC924C59-0A9B-4000-BC4D-E6402F84F26D}" v="11" dt="2020-08-07T03:03:43.548"/>
    <p1510:client id="{D28641BF-9A94-1EEE-8774-C26A7B2655CE}" v="1193" dt="2020-08-03T13:44:19.0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8"/>
  </p:normalViewPr>
  <p:slideViewPr>
    <p:cSldViewPr snapToGrid="0">
      <p:cViewPr>
        <p:scale>
          <a:sx n="1" d="2"/>
          <a:sy n="1" d="2"/>
        </p:scale>
        <p:origin x="2920" y="14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80" Type="http://schemas.openxmlformats.org/officeDocument/2006/relationships/tableStyles" Target="tableStyles.xml"/><Relationship Id="rId82" Type="http://schemas.microsoft.com/office/2015/10/relationships/revisionInfo" Target="revisionInfo.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presProps" Target="presProps.xml"/><Relationship Id="rId78" Type="http://schemas.openxmlformats.org/officeDocument/2006/relationships/viewProps" Target="viewProps.xml"/><Relationship Id="rId79" Type="http://schemas.openxmlformats.org/officeDocument/2006/relationships/theme" Target="theme/theme1.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8/10/20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C6B4A9-1611-4792-9094-5F34BCA07E0B}" type="datetimeFigureOut">
              <a:rPr lang="en-US" dirty="0"/>
              <a:t>8/10/20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8/10/20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A69B49F-63BB-4833-B654-8D3F204CAEDD}" type="datetimeFigureOut">
              <a:rPr lang="en-US" smtClean="0"/>
              <a:t>8/10/20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819E07-B5BA-4A6F-912F-329B6F6EA73B}" type="slidenum">
              <a:rPr lang="en-US" smtClean="0"/>
              <a:t>‹#›</a:t>
            </a:fld>
            <a:endParaRPr lang="en-US"/>
          </a:p>
        </p:txBody>
      </p:sp>
    </p:spTree>
    <p:extLst>
      <p:ext uri="{BB962C8B-B14F-4D97-AF65-F5344CB8AC3E}">
        <p14:creationId xmlns:p14="http://schemas.microsoft.com/office/powerpoint/2010/main" val="41362845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69B49F-63BB-4833-B654-8D3F204CAEDD}" type="datetimeFigureOut">
              <a:rPr lang="en-US" smtClean="0"/>
              <a:t>8/10/20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819E07-B5BA-4A6F-912F-329B6F6EA73B}" type="slidenum">
              <a:rPr lang="en-US" smtClean="0"/>
              <a:t>‹#›</a:t>
            </a:fld>
            <a:endParaRPr lang="en-US"/>
          </a:p>
        </p:txBody>
      </p:sp>
    </p:spTree>
    <p:extLst>
      <p:ext uri="{BB962C8B-B14F-4D97-AF65-F5344CB8AC3E}">
        <p14:creationId xmlns:p14="http://schemas.microsoft.com/office/powerpoint/2010/main" val="37003136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69B49F-63BB-4833-B654-8D3F204CAEDD}" type="datetimeFigureOut">
              <a:rPr lang="en-US" smtClean="0"/>
              <a:t>8/10/20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819E07-B5BA-4A6F-912F-329B6F6EA73B}" type="slidenum">
              <a:rPr lang="en-US" smtClean="0"/>
              <a:t>‹#›</a:t>
            </a:fld>
            <a:endParaRPr lang="en-US"/>
          </a:p>
        </p:txBody>
      </p:sp>
    </p:spTree>
    <p:extLst>
      <p:ext uri="{BB962C8B-B14F-4D97-AF65-F5344CB8AC3E}">
        <p14:creationId xmlns:p14="http://schemas.microsoft.com/office/powerpoint/2010/main" val="2178709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8/10/20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A69B49F-63BB-4833-B654-8D3F204CAEDD}" type="datetimeFigureOut">
              <a:rPr lang="en-US" smtClean="0"/>
              <a:t>8/10/20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819E07-B5BA-4A6F-912F-329B6F6EA73B}" type="slidenum">
              <a:rPr lang="en-US" smtClean="0"/>
              <a:t>‹#›</a:t>
            </a:fld>
            <a:endParaRPr lang="en-US"/>
          </a:p>
        </p:txBody>
      </p:sp>
    </p:spTree>
    <p:extLst>
      <p:ext uri="{BB962C8B-B14F-4D97-AF65-F5344CB8AC3E}">
        <p14:creationId xmlns:p14="http://schemas.microsoft.com/office/powerpoint/2010/main" val="6225545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69B49F-63BB-4833-B654-8D3F204CAEDD}" type="datetimeFigureOut">
              <a:rPr lang="en-US" smtClean="0"/>
              <a:t>8/10/20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819E07-B5BA-4A6F-912F-329B6F6EA73B}" type="slidenum">
              <a:rPr lang="en-US" smtClean="0"/>
              <a:t>‹#›</a:t>
            </a:fld>
            <a:endParaRPr lang="en-US"/>
          </a:p>
        </p:txBody>
      </p:sp>
    </p:spTree>
    <p:extLst>
      <p:ext uri="{BB962C8B-B14F-4D97-AF65-F5344CB8AC3E}">
        <p14:creationId xmlns:p14="http://schemas.microsoft.com/office/powerpoint/2010/main" val="7735119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69B49F-63BB-4833-B654-8D3F204CAEDD}" type="datetimeFigureOut">
              <a:rPr lang="en-US" smtClean="0"/>
              <a:t>8/10/20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819E07-B5BA-4A6F-912F-329B6F6EA73B}" type="slidenum">
              <a:rPr lang="en-US" smtClean="0"/>
              <a:t>‹#›</a:t>
            </a:fld>
            <a:endParaRPr lang="en-US"/>
          </a:p>
        </p:txBody>
      </p:sp>
    </p:spTree>
    <p:extLst>
      <p:ext uri="{BB962C8B-B14F-4D97-AF65-F5344CB8AC3E}">
        <p14:creationId xmlns:p14="http://schemas.microsoft.com/office/powerpoint/2010/main" val="30580831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A69B49F-63BB-4833-B654-8D3F204CAEDD}" type="datetimeFigureOut">
              <a:rPr lang="en-US" smtClean="0"/>
              <a:t>8/10/20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819E07-B5BA-4A6F-912F-329B6F6EA73B}" type="slidenum">
              <a:rPr lang="en-US" smtClean="0"/>
              <a:t>‹#›</a:t>
            </a:fld>
            <a:endParaRPr lang="en-US"/>
          </a:p>
        </p:txBody>
      </p:sp>
    </p:spTree>
    <p:extLst>
      <p:ext uri="{BB962C8B-B14F-4D97-AF65-F5344CB8AC3E}">
        <p14:creationId xmlns:p14="http://schemas.microsoft.com/office/powerpoint/2010/main" val="594036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A69B49F-63BB-4833-B654-8D3F204CAEDD}" type="datetimeFigureOut">
              <a:rPr lang="en-US" smtClean="0"/>
              <a:t>8/10/20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819E07-B5BA-4A6F-912F-329B6F6EA73B}" type="slidenum">
              <a:rPr lang="en-US" smtClean="0"/>
              <a:t>‹#›</a:t>
            </a:fld>
            <a:endParaRPr lang="en-US"/>
          </a:p>
        </p:txBody>
      </p:sp>
    </p:spTree>
    <p:extLst>
      <p:ext uri="{BB962C8B-B14F-4D97-AF65-F5344CB8AC3E}">
        <p14:creationId xmlns:p14="http://schemas.microsoft.com/office/powerpoint/2010/main" val="21529965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FA69B49F-63BB-4833-B654-8D3F204CAEDD}" type="datetimeFigureOut">
              <a:rPr lang="en-US" smtClean="0"/>
              <a:t>8/10/20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819E07-B5BA-4A6F-912F-329B6F6EA73B}" type="slidenum">
              <a:rPr lang="en-US" smtClean="0"/>
              <a:t>‹#›</a:t>
            </a:fld>
            <a:endParaRPr lang="en-US"/>
          </a:p>
        </p:txBody>
      </p:sp>
    </p:spTree>
    <p:extLst>
      <p:ext uri="{BB962C8B-B14F-4D97-AF65-F5344CB8AC3E}">
        <p14:creationId xmlns:p14="http://schemas.microsoft.com/office/powerpoint/2010/main" val="38288744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69B49F-63BB-4833-B654-8D3F204CAEDD}" type="datetimeFigureOut">
              <a:rPr lang="en-US" smtClean="0"/>
              <a:t>8/10/20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819E07-B5BA-4A6F-912F-329B6F6EA73B}" type="slidenum">
              <a:rPr lang="en-US" smtClean="0"/>
              <a:t>‹#›</a:t>
            </a:fld>
            <a:endParaRPr lang="en-US"/>
          </a:p>
        </p:txBody>
      </p:sp>
    </p:spTree>
    <p:extLst>
      <p:ext uri="{BB962C8B-B14F-4D97-AF65-F5344CB8AC3E}">
        <p14:creationId xmlns:p14="http://schemas.microsoft.com/office/powerpoint/2010/main" val="11546101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69B49F-63BB-4833-B654-8D3F204CAEDD}" type="datetimeFigureOut">
              <a:rPr lang="en-US" smtClean="0"/>
              <a:t>8/10/20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819E07-B5BA-4A6F-912F-329B6F6EA73B}" type="slidenum">
              <a:rPr lang="en-US" smtClean="0"/>
              <a:t>‹#›</a:t>
            </a:fld>
            <a:endParaRPr lang="en-US"/>
          </a:p>
        </p:txBody>
      </p:sp>
    </p:spTree>
    <p:extLst>
      <p:ext uri="{BB962C8B-B14F-4D97-AF65-F5344CB8AC3E}">
        <p14:creationId xmlns:p14="http://schemas.microsoft.com/office/powerpoint/2010/main" val="10432561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A69B49F-63BB-4833-B654-8D3F204CAEDD}" type="datetimeFigureOut">
              <a:rPr lang="en-US" smtClean="0"/>
              <a:t>8/10/20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819E07-B5BA-4A6F-912F-329B6F6EA73B}" type="slidenum">
              <a:rPr lang="en-US" smtClean="0"/>
              <a:t>‹#›</a:t>
            </a:fld>
            <a:endParaRPr lang="en-US"/>
          </a:p>
        </p:txBody>
      </p:sp>
    </p:spTree>
    <p:extLst>
      <p:ext uri="{BB962C8B-B14F-4D97-AF65-F5344CB8AC3E}">
        <p14:creationId xmlns:p14="http://schemas.microsoft.com/office/powerpoint/2010/main" val="34717215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69B49F-63BB-4833-B654-8D3F204CAEDD}" type="datetimeFigureOut">
              <a:rPr lang="en-US" smtClean="0"/>
              <a:t>8/10/20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819E07-B5BA-4A6F-912F-329B6F6EA73B}" type="slidenum">
              <a:rPr lang="en-US" smtClean="0"/>
              <a:t>‹#›</a:t>
            </a:fld>
            <a:endParaRPr lang="en-US"/>
          </a:p>
        </p:txBody>
      </p:sp>
    </p:spTree>
    <p:extLst>
      <p:ext uri="{BB962C8B-B14F-4D97-AF65-F5344CB8AC3E}">
        <p14:creationId xmlns:p14="http://schemas.microsoft.com/office/powerpoint/2010/main" val="661663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69B49F-63BB-4833-B654-8D3F204CAEDD}" type="datetimeFigureOut">
              <a:rPr lang="en-US" smtClean="0"/>
              <a:t>8/10/20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819E07-B5BA-4A6F-912F-329B6F6EA73B}"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16435369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69B49F-63BB-4833-B654-8D3F204CAEDD}" type="datetimeFigureOut">
              <a:rPr lang="en-US" smtClean="0"/>
              <a:t>8/10/20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819E07-B5BA-4A6F-912F-329B6F6EA73B}" type="slidenum">
              <a:rPr lang="en-US" smtClean="0"/>
              <a:t>‹#›</a:t>
            </a:fld>
            <a:endParaRPr lang="en-US"/>
          </a:p>
        </p:txBody>
      </p:sp>
    </p:spTree>
    <p:extLst>
      <p:ext uri="{BB962C8B-B14F-4D97-AF65-F5344CB8AC3E}">
        <p14:creationId xmlns:p14="http://schemas.microsoft.com/office/powerpoint/2010/main" val="34027780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69B49F-63BB-4833-B654-8D3F204CAEDD}" type="datetimeFigureOut">
              <a:rPr lang="en-US" smtClean="0"/>
              <a:t>8/10/20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819E07-B5BA-4A6F-912F-329B6F6EA73B}"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6025333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69B49F-63BB-4833-B654-8D3F204CAEDD}" type="datetimeFigureOut">
              <a:rPr lang="en-US" smtClean="0"/>
              <a:t>8/10/20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819E07-B5BA-4A6F-912F-329B6F6EA73B}" type="slidenum">
              <a:rPr lang="en-US" smtClean="0"/>
              <a:t>‹#›</a:t>
            </a:fld>
            <a:endParaRPr lang="en-US"/>
          </a:p>
        </p:txBody>
      </p:sp>
    </p:spTree>
    <p:extLst>
      <p:ext uri="{BB962C8B-B14F-4D97-AF65-F5344CB8AC3E}">
        <p14:creationId xmlns:p14="http://schemas.microsoft.com/office/powerpoint/2010/main" val="38389925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69B49F-63BB-4833-B654-8D3F204CAEDD}" type="datetimeFigureOut">
              <a:rPr lang="en-US" smtClean="0"/>
              <a:t>8/10/20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819E07-B5BA-4A6F-912F-329B6F6EA73B}" type="slidenum">
              <a:rPr lang="en-US" smtClean="0"/>
              <a:t>‹#›</a:t>
            </a:fld>
            <a:endParaRPr lang="en-US"/>
          </a:p>
        </p:txBody>
      </p:sp>
    </p:spTree>
    <p:extLst>
      <p:ext uri="{BB962C8B-B14F-4D97-AF65-F5344CB8AC3E}">
        <p14:creationId xmlns:p14="http://schemas.microsoft.com/office/powerpoint/2010/main" val="202022595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69B49F-63BB-4833-B654-8D3F204CAEDD}" type="datetimeFigureOut">
              <a:rPr lang="en-US" smtClean="0"/>
              <a:t>8/10/20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819E07-B5BA-4A6F-912F-329B6F6EA73B}" type="slidenum">
              <a:rPr lang="en-US" smtClean="0"/>
              <a:t>‹#›</a:t>
            </a:fld>
            <a:endParaRPr lang="en-US"/>
          </a:p>
        </p:txBody>
      </p:sp>
    </p:spTree>
    <p:extLst>
      <p:ext uri="{BB962C8B-B14F-4D97-AF65-F5344CB8AC3E}">
        <p14:creationId xmlns:p14="http://schemas.microsoft.com/office/powerpoint/2010/main" val="2059245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712588-04B1-427B-82EE-E8DB90309F08}" type="datetimeFigureOut">
              <a:rPr lang="en-US" dirty="0"/>
              <a:t>8/10/20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8/10/20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8/10/20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8/10/20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8/10/20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0.xml"/><Relationship Id="rId12" Type="http://schemas.openxmlformats.org/officeDocument/2006/relationships/slideLayout" Target="../slideLayouts/slideLayout31.xml"/><Relationship Id="rId13" Type="http://schemas.openxmlformats.org/officeDocument/2006/relationships/slideLayout" Target="../slideLayouts/slideLayout32.xml"/><Relationship Id="rId14" Type="http://schemas.openxmlformats.org/officeDocument/2006/relationships/slideLayout" Target="../slideLayouts/slideLayout33.xml"/><Relationship Id="rId15" Type="http://schemas.openxmlformats.org/officeDocument/2006/relationships/slideLayout" Target="../slideLayouts/slideLayout34.xml"/><Relationship Id="rId16" Type="http://schemas.openxmlformats.org/officeDocument/2006/relationships/slideLayout" Target="../slideLayouts/slideLayout35.xml"/><Relationship Id="rId17" Type="http://schemas.openxmlformats.org/officeDocument/2006/relationships/theme" Target="../theme/theme2.xml"/><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 Id="rId9" Type="http://schemas.openxmlformats.org/officeDocument/2006/relationships/slideLayout" Target="../slideLayouts/slideLayout28.xml"/><Relationship Id="rId10"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8/10/20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833" r:id="rId4"/>
    <p:sldLayoutId id="2147483653" r:id="rId5"/>
    <p:sldLayoutId id="2147483654" r:id="rId6"/>
    <p:sldLayoutId id="2147483655" r:id="rId7"/>
    <p:sldLayoutId id="2147483834" r:id="rId8"/>
    <p:sldLayoutId id="2147483657" r:id="rId9"/>
    <p:sldLayoutId id="2147483828" r:id="rId10"/>
    <p:sldLayoutId id="2147483829" r:id="rId11"/>
    <p:sldLayoutId id="2147483830" r:id="rId12"/>
    <p:sldLayoutId id="2147483831" r:id="rId13"/>
    <p:sldLayoutId id="2147483832" r:id="rId14"/>
    <p:sldLayoutId id="2147483835" r:id="rId15"/>
    <p:sldLayoutId id="2147483659" r:id="rId16"/>
    <p:sldLayoutId id="2147483825" r:id="rId17"/>
    <p:sldLayoutId id="2147483826" r:id="rId18"/>
    <p:sldLayoutId id="2147483827" r:id="rId19"/>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A69B49F-63BB-4833-B654-8D3F204CAEDD}" type="datetimeFigureOut">
              <a:rPr lang="en-US" smtClean="0"/>
              <a:t>8/10/20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F819E07-B5BA-4A6F-912F-329B6F6EA73B}" type="slidenum">
              <a:rPr lang="en-US" smtClean="0"/>
              <a:t>‹#›</a:t>
            </a:fld>
            <a:endParaRPr lang="en-US"/>
          </a:p>
        </p:txBody>
      </p:sp>
    </p:spTree>
    <p:extLst>
      <p:ext uri="{BB962C8B-B14F-4D97-AF65-F5344CB8AC3E}">
        <p14:creationId xmlns:p14="http://schemas.microsoft.com/office/powerpoint/2010/main" val="29328364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6.jpeg"/></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jpeg"/><Relationship Id="rId1" Type="http://schemas.openxmlformats.org/officeDocument/2006/relationships/slideLayout" Target="../slideLayouts/slideLayout18.xml"/><Relationship Id="rId2" Type="http://schemas.openxmlformats.org/officeDocument/2006/relationships/image" Target="../media/image7.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0.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jpeg"/><Relationship Id="rId5" Type="http://schemas.openxmlformats.org/officeDocument/2006/relationships/image" Target="../media/image14.jpeg"/><Relationship Id="rId6" Type="http://schemas.openxmlformats.org/officeDocument/2006/relationships/image" Target="../media/image15.jpeg"/><Relationship Id="rId7" Type="http://schemas.openxmlformats.org/officeDocument/2006/relationships/image" Target="../media/image16.jpeg"/><Relationship Id="rId8" Type="http://schemas.openxmlformats.org/officeDocument/2006/relationships/image" Target="../media/image17.jpeg"/><Relationship Id="rId9" Type="http://schemas.openxmlformats.org/officeDocument/2006/relationships/image" Target="../media/image18.jpeg"/><Relationship Id="rId10" Type="http://schemas.openxmlformats.org/officeDocument/2006/relationships/image" Target="../media/image19.jpeg"/><Relationship Id="rId11" Type="http://schemas.openxmlformats.org/officeDocument/2006/relationships/image" Target="../media/image20.jpeg"/><Relationship Id="rId1" Type="http://schemas.openxmlformats.org/officeDocument/2006/relationships/slideLayout" Target="../slideLayouts/slideLayout6.xml"/><Relationship Id="rId2" Type="http://schemas.openxmlformats.org/officeDocument/2006/relationships/image" Target="../media/image11.jpeg"/></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jpeg"/><Relationship Id="rId5" Type="http://schemas.openxmlformats.org/officeDocument/2006/relationships/image" Target="../media/image24.jpeg"/><Relationship Id="rId6" Type="http://schemas.openxmlformats.org/officeDocument/2006/relationships/image" Target="../media/image25.jpeg"/><Relationship Id="rId7" Type="http://schemas.openxmlformats.org/officeDocument/2006/relationships/image" Target="../media/image26.jpeg"/><Relationship Id="rId8" Type="http://schemas.openxmlformats.org/officeDocument/2006/relationships/image" Target="../media/image27.jpeg"/><Relationship Id="rId9" Type="http://schemas.openxmlformats.org/officeDocument/2006/relationships/image" Target="../media/image28.jpeg"/><Relationship Id="rId10" Type="http://schemas.openxmlformats.org/officeDocument/2006/relationships/image" Target="../media/image29.jpeg"/><Relationship Id="rId11" Type="http://schemas.openxmlformats.org/officeDocument/2006/relationships/image" Target="../media/image30.jpeg"/><Relationship Id="rId1" Type="http://schemas.openxmlformats.org/officeDocument/2006/relationships/slideLayout" Target="../slideLayouts/slideLayout6.xml"/><Relationship Id="rId2" Type="http://schemas.openxmlformats.org/officeDocument/2006/relationships/image" Target="../media/image21.jpeg"/></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33.jpeg"/><Relationship Id="rId5" Type="http://schemas.openxmlformats.org/officeDocument/2006/relationships/image" Target="../media/image34.jpeg"/><Relationship Id="rId6" Type="http://schemas.openxmlformats.org/officeDocument/2006/relationships/image" Target="../media/image35.jpeg"/><Relationship Id="rId1" Type="http://schemas.openxmlformats.org/officeDocument/2006/relationships/slideLayout" Target="../slideLayouts/slideLayout18.xml"/><Relationship Id="rId2" Type="http://schemas.openxmlformats.org/officeDocument/2006/relationships/image" Target="../media/image31.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4" Type="http://schemas.openxmlformats.org/officeDocument/2006/relationships/image" Target="../media/image39.jpeg"/><Relationship Id="rId5" Type="http://schemas.openxmlformats.org/officeDocument/2006/relationships/image" Target="../media/image40.jpeg"/><Relationship Id="rId6" Type="http://schemas.openxmlformats.org/officeDocument/2006/relationships/image" Target="../media/image41.jpeg"/><Relationship Id="rId1" Type="http://schemas.openxmlformats.org/officeDocument/2006/relationships/slideLayout" Target="../slideLayouts/slideLayout2.xml"/><Relationship Id="rId2" Type="http://schemas.openxmlformats.org/officeDocument/2006/relationships/image" Target="../media/image37.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hyperlink" Target="https://www.vice.com/id_id/article/ywq8qm/fashion-adalah-industri-paling-banyak-menghasilkan-polusi-di-dunia"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hyperlink" Target="http://fashionrevolution.org/about/"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6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66.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67.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68.jpeg"/></Relationships>
</file>

<file path=ppt/slides/_rels/slide73.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73.png"/><Relationship Id="rId1" Type="http://schemas.openxmlformats.org/officeDocument/2006/relationships/slideLayout" Target="../slideLayouts/slideLayout18.xml"/><Relationship Id="rId2" Type="http://schemas.openxmlformats.org/officeDocument/2006/relationships/image" Target="../media/image6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hyperlink" Target="https://docs.google.com/forms/d/1pDUIHpMj2N0kfK4hbmbEOgKNjSTTiZMmWb9XjTK-1cg/edit#response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jpeg"/><Relationship Id="rId3" Type="http://schemas.openxmlformats.org/officeDocument/2006/relationships/image" Target="../media/image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4EFF8F-501A-4740-99D2-2576D3A9BCE0}"/>
              </a:ext>
            </a:extLst>
          </p:cNvPr>
          <p:cNvSpPr>
            <a:spLocks noGrp="1"/>
          </p:cNvSpPr>
          <p:nvPr>
            <p:ph type="ctrTitle"/>
          </p:nvPr>
        </p:nvSpPr>
        <p:spPr>
          <a:xfrm>
            <a:off x="2030849" y="2907293"/>
            <a:ext cx="7573896" cy="3932302"/>
          </a:xfrm>
        </p:spPr>
        <p:txBody>
          <a:bodyPr/>
          <a:lstStyle/>
          <a:p>
            <a:r>
              <a:rPr lang="en-US"/>
              <a:t>Alfonsus</a:t>
            </a:r>
            <a:r>
              <a:rPr lang="en-US">
                <a:ea typeface="+mj-lt"/>
                <a:cs typeface="+mj-lt"/>
              </a:rPr>
              <a:t> Farel</a:t>
            </a:r>
            <a:br>
              <a:rPr lang="en-US">
                <a:ea typeface="+mj-lt"/>
                <a:cs typeface="+mj-lt"/>
              </a:rPr>
            </a:br>
            <a:r>
              <a:rPr lang="en-US">
                <a:ea typeface="+mj-lt"/>
                <a:cs typeface="+mj-lt"/>
              </a:rPr>
              <a:t>Muhammad Ryan Alamsyah</a:t>
            </a:r>
            <a:br>
              <a:rPr lang="en-US">
                <a:ea typeface="+mj-lt"/>
                <a:cs typeface="+mj-lt"/>
              </a:rPr>
            </a:br>
            <a:r>
              <a:rPr lang="en-US">
                <a:ea typeface="+mj-lt"/>
                <a:cs typeface="+mj-lt"/>
              </a:rPr>
              <a:t>Joel </a:t>
            </a:r>
            <a:br>
              <a:rPr lang="en-US">
                <a:ea typeface="+mj-lt"/>
                <a:cs typeface="+mj-lt"/>
              </a:rPr>
            </a:br>
            <a:r>
              <a:rPr lang="en-US"/>
              <a:t>A</a:t>
            </a:r>
          </a:p>
        </p:txBody>
      </p:sp>
      <p:pic>
        <p:nvPicPr>
          <p:cNvPr id="7" name="Picture 6">
            <a:extLst>
              <a:ext uri="{FF2B5EF4-FFF2-40B4-BE49-F238E27FC236}">
                <a16:creationId xmlns:a16="http://schemas.microsoft.com/office/drawing/2014/main" xmlns="" id="{9F6D3F2E-BE9C-4C07-93B9-73F29382BA43}"/>
              </a:ext>
            </a:extLst>
          </p:cNvPr>
          <p:cNvPicPr>
            <a:picLocks noChangeAspect="1"/>
          </p:cNvPicPr>
          <p:nvPr/>
        </p:nvPicPr>
        <p:blipFill rotWithShape="1">
          <a:blip r:embed="rId2">
            <a:extLst>
              <a:ext uri="{28A0092B-C50C-407E-A947-70E740481C1C}">
                <a14:useLocalDpi xmlns:a14="http://schemas.microsoft.com/office/drawing/2010/main" val="0"/>
              </a:ext>
            </a:extLst>
          </a:blip>
          <a:srcRect t="39482" b="36512"/>
          <a:stretch/>
        </p:blipFill>
        <p:spPr>
          <a:xfrm>
            <a:off x="1109609" y="893545"/>
            <a:ext cx="7766936" cy="2114196"/>
          </a:xfrm>
          <a:prstGeom prst="rect">
            <a:avLst/>
          </a:prstGeom>
        </p:spPr>
      </p:pic>
    </p:spTree>
    <p:extLst>
      <p:ext uri="{BB962C8B-B14F-4D97-AF65-F5344CB8AC3E}">
        <p14:creationId xmlns:p14="http://schemas.microsoft.com/office/powerpoint/2010/main" val="2656785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8A9998-667A-4B7C-88F2-9FD4D0521510}"/>
              </a:ext>
            </a:extLst>
          </p:cNvPr>
          <p:cNvSpPr>
            <a:spLocks noGrp="1"/>
          </p:cNvSpPr>
          <p:nvPr>
            <p:ph type="title"/>
          </p:nvPr>
        </p:nvSpPr>
        <p:spPr>
          <a:xfrm>
            <a:off x="677334" y="112343"/>
            <a:ext cx="8596668" cy="704295"/>
          </a:xfrm>
        </p:spPr>
        <p:txBody>
          <a:bodyPr/>
          <a:lstStyle/>
          <a:p>
            <a:r>
              <a:rPr lang="en-US" err="1"/>
              <a:t>Mindmap</a:t>
            </a:r>
          </a:p>
        </p:txBody>
      </p:sp>
      <p:pic>
        <p:nvPicPr>
          <p:cNvPr id="4" name="Picture 4" descr="A close up of a map&#10;&#10;Description automatically generated">
            <a:extLst>
              <a:ext uri="{FF2B5EF4-FFF2-40B4-BE49-F238E27FC236}">
                <a16:creationId xmlns:a16="http://schemas.microsoft.com/office/drawing/2014/main" xmlns="" id="{9A881FF4-7CF9-4985-853B-2C8F27AF87D5}"/>
              </a:ext>
            </a:extLst>
          </p:cNvPr>
          <p:cNvPicPr>
            <a:picLocks noGrp="1" noChangeAspect="1"/>
          </p:cNvPicPr>
          <p:nvPr>
            <p:ph idx="1"/>
          </p:nvPr>
        </p:nvPicPr>
        <p:blipFill>
          <a:blip r:embed="rId2"/>
          <a:stretch>
            <a:fillRect/>
          </a:stretch>
        </p:blipFill>
        <p:spPr>
          <a:xfrm>
            <a:off x="798307" y="715997"/>
            <a:ext cx="7707742" cy="6274074"/>
          </a:xfrm>
        </p:spPr>
      </p:pic>
    </p:spTree>
    <p:extLst>
      <p:ext uri="{BB962C8B-B14F-4D97-AF65-F5344CB8AC3E}">
        <p14:creationId xmlns:p14="http://schemas.microsoft.com/office/powerpoint/2010/main" val="3696828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8A9998-667A-4B7C-88F2-9FD4D0521510}"/>
              </a:ext>
            </a:extLst>
          </p:cNvPr>
          <p:cNvSpPr>
            <a:spLocks noGrp="1"/>
          </p:cNvSpPr>
          <p:nvPr>
            <p:ph type="title"/>
          </p:nvPr>
        </p:nvSpPr>
        <p:spPr>
          <a:xfrm>
            <a:off x="4159225" y="609600"/>
            <a:ext cx="5114776" cy="1320800"/>
          </a:xfrm>
        </p:spPr>
        <p:txBody>
          <a:bodyPr>
            <a:normAutofit/>
          </a:bodyPr>
          <a:lstStyle/>
          <a:p>
            <a:r>
              <a:rPr lang="en-US"/>
              <a:t>Bukti </a:t>
            </a:r>
            <a:r>
              <a:rPr lang="en-US" err="1"/>
              <a:t>Aktivitas</a:t>
            </a:r>
          </a:p>
        </p:txBody>
      </p:sp>
      <p:sp>
        <p:nvSpPr>
          <p:cNvPr id="17" name="Content Placeholder 16">
            <a:extLst>
              <a:ext uri="{FF2B5EF4-FFF2-40B4-BE49-F238E27FC236}">
                <a16:creationId xmlns:a16="http://schemas.microsoft.com/office/drawing/2014/main" xmlns="" id="{CE02CB3C-8C72-4D16-9763-60F5E23CCF80}"/>
              </a:ext>
            </a:extLst>
          </p:cNvPr>
          <p:cNvSpPr>
            <a:spLocks noGrp="1"/>
          </p:cNvSpPr>
          <p:nvPr>
            <p:ph idx="1"/>
          </p:nvPr>
        </p:nvSpPr>
        <p:spPr>
          <a:xfrm>
            <a:off x="4159225" y="2160589"/>
            <a:ext cx="5114776" cy="3880773"/>
          </a:xfrm>
        </p:spPr>
        <p:txBody>
          <a:bodyPr vert="horz" lIns="91440" tIns="45720" rIns="91440" bIns="45720" rtlCol="0" anchor="t">
            <a:normAutofit/>
          </a:bodyPr>
          <a:lstStyle/>
          <a:p>
            <a:r>
              <a:rPr lang="en-US"/>
              <a:t>Kami </a:t>
            </a:r>
            <a:r>
              <a:rPr lang="en-US" err="1"/>
              <a:t>melakukan</a:t>
            </a:r>
            <a:r>
              <a:rPr lang="en-US"/>
              <a:t> </a:t>
            </a:r>
            <a:r>
              <a:rPr lang="en-US" err="1"/>
              <a:t>observasi</a:t>
            </a:r>
            <a:r>
              <a:rPr lang="en-US"/>
              <a:t> </a:t>
            </a:r>
            <a:r>
              <a:rPr lang="en-US" err="1"/>
              <a:t>ke</a:t>
            </a:r>
            <a:r>
              <a:rPr lang="en-US"/>
              <a:t> pasar </a:t>
            </a:r>
            <a:r>
              <a:rPr lang="en-US" err="1"/>
              <a:t>baru</a:t>
            </a:r>
            <a:r>
              <a:rPr lang="en-US"/>
              <a:t> </a:t>
            </a:r>
            <a:r>
              <a:rPr lang="en-US" err="1"/>
              <a:t>untuk</a:t>
            </a:r>
            <a:r>
              <a:rPr lang="en-US"/>
              <a:t> </a:t>
            </a:r>
            <a:r>
              <a:rPr lang="en-US" err="1"/>
              <a:t>mengumpulkan</a:t>
            </a:r>
            <a:r>
              <a:rPr lang="en-US"/>
              <a:t> data </a:t>
            </a:r>
            <a:r>
              <a:rPr lang="en-US" err="1"/>
              <a:t>mengenai</a:t>
            </a:r>
            <a:r>
              <a:rPr lang="en-US"/>
              <a:t> </a:t>
            </a:r>
            <a:r>
              <a:rPr lang="en-US" err="1"/>
              <a:t>produk</a:t>
            </a:r>
            <a:r>
              <a:rPr lang="en-US"/>
              <a:t> </a:t>
            </a:r>
            <a:r>
              <a:rPr lang="en-US" err="1"/>
              <a:t>apa</a:t>
            </a:r>
            <a:r>
              <a:rPr lang="en-US"/>
              <a:t> yang paling </a:t>
            </a:r>
            <a:r>
              <a:rPr lang="en-US" err="1"/>
              <a:t>dicari</a:t>
            </a:r>
            <a:r>
              <a:rPr lang="en-US"/>
              <a:t> </a:t>
            </a:r>
            <a:r>
              <a:rPr lang="en-US" err="1"/>
              <a:t>masyarakat</a:t>
            </a:r>
            <a:r>
              <a:rPr lang="en-US"/>
              <a:t> dan juga </a:t>
            </a:r>
            <a:r>
              <a:rPr lang="en-US" err="1"/>
              <a:t>melihat</a:t>
            </a:r>
            <a:r>
              <a:rPr lang="en-US"/>
              <a:t> rentang </a:t>
            </a:r>
            <a:r>
              <a:rPr lang="en-US" err="1"/>
              <a:t>umur</a:t>
            </a:r>
            <a:r>
              <a:rPr lang="en-US"/>
              <a:t> </a:t>
            </a:r>
            <a:r>
              <a:rPr lang="en-US" err="1"/>
              <a:t>masyarakat</a:t>
            </a:r>
            <a:r>
              <a:rPr lang="en-US"/>
              <a:t> yang </a:t>
            </a:r>
            <a:r>
              <a:rPr lang="en-US" err="1"/>
              <a:t>belanja</a:t>
            </a:r>
            <a:r>
              <a:rPr lang="en-US"/>
              <a:t> </a:t>
            </a:r>
            <a:r>
              <a:rPr lang="en-US" err="1"/>
              <a:t>barang</a:t>
            </a:r>
            <a:r>
              <a:rPr lang="en-US"/>
              <a:t> </a:t>
            </a:r>
            <a:r>
              <a:rPr lang="en-US" err="1"/>
              <a:t>bekas</a:t>
            </a:r>
            <a:r>
              <a:rPr lang="en-US"/>
              <a:t> </a:t>
            </a:r>
            <a:r>
              <a:rPr lang="en-US" err="1"/>
              <a:t>disana</a:t>
            </a:r>
            <a:r>
              <a:rPr lang="en-US"/>
              <a:t>.</a:t>
            </a:r>
          </a:p>
        </p:txBody>
      </p:sp>
      <p:pic>
        <p:nvPicPr>
          <p:cNvPr id="11" name="Picture 11" descr="A group of people standing around a bag of luggage&#10;&#10;Description automatically generated">
            <a:extLst>
              <a:ext uri="{FF2B5EF4-FFF2-40B4-BE49-F238E27FC236}">
                <a16:creationId xmlns:a16="http://schemas.microsoft.com/office/drawing/2014/main" xmlns="" id="{27034A7B-30DB-48BE-9C9A-70EA7F461162}"/>
              </a:ext>
            </a:extLst>
          </p:cNvPr>
          <p:cNvPicPr>
            <a:picLocks noChangeAspect="1"/>
          </p:cNvPicPr>
          <p:nvPr/>
        </p:nvPicPr>
        <p:blipFill rotWithShape="1">
          <a:blip r:embed="rId2">
            <a:alphaModFix/>
          </a:blip>
          <a:srcRect t="5954" r="4" b="4"/>
          <a:stretch/>
        </p:blipFill>
        <p:spPr>
          <a:xfrm>
            <a:off x="509136" y="10"/>
            <a:ext cx="3517876" cy="2282808"/>
          </a:xfrm>
          <a:custGeom>
            <a:avLst/>
            <a:gdLst/>
            <a:ahLst/>
            <a:cxnLst/>
            <a:rect l="l" t="t" r="r" b="b"/>
            <a:pathLst>
              <a:path w="3517876" h="2282818">
                <a:moveTo>
                  <a:pt x="339471" y="0"/>
                </a:moveTo>
                <a:lnTo>
                  <a:pt x="3517876" y="0"/>
                </a:lnTo>
                <a:lnTo>
                  <a:pt x="3471247" y="312174"/>
                </a:lnTo>
                <a:lnTo>
                  <a:pt x="3471133" y="312174"/>
                </a:lnTo>
                <a:lnTo>
                  <a:pt x="3176778" y="2282818"/>
                </a:lnTo>
                <a:lnTo>
                  <a:pt x="0" y="2282818"/>
                </a:lnTo>
                <a:close/>
              </a:path>
            </a:pathLst>
          </a:custGeom>
        </p:spPr>
      </p:pic>
      <p:pic>
        <p:nvPicPr>
          <p:cNvPr id="12" name="Picture 12" descr="A group of people in a room&#10;&#10;Description automatically generated">
            <a:extLst>
              <a:ext uri="{FF2B5EF4-FFF2-40B4-BE49-F238E27FC236}">
                <a16:creationId xmlns:a16="http://schemas.microsoft.com/office/drawing/2014/main" xmlns="" id="{EA5CB35A-9B40-411E-BBC3-E6A5DF7DA4EF}"/>
              </a:ext>
            </a:extLst>
          </p:cNvPr>
          <p:cNvPicPr>
            <a:picLocks noChangeAspect="1"/>
          </p:cNvPicPr>
          <p:nvPr/>
        </p:nvPicPr>
        <p:blipFill rotWithShape="1">
          <a:blip r:embed="rId3">
            <a:alphaModFix/>
          </a:blip>
          <a:srcRect t="6266" r="-1" b="-1"/>
          <a:stretch/>
        </p:blipFill>
        <p:spPr>
          <a:xfrm>
            <a:off x="169666" y="2289183"/>
            <a:ext cx="3514822" cy="2273270"/>
          </a:xfrm>
          <a:custGeom>
            <a:avLst/>
            <a:gdLst/>
            <a:ahLst/>
            <a:cxnLst/>
            <a:rect l="l" t="t" r="r" b="b"/>
            <a:pathLst>
              <a:path w="3514822" h="2273270">
                <a:moveTo>
                  <a:pt x="338051" y="0"/>
                </a:moveTo>
                <a:lnTo>
                  <a:pt x="3514822" y="0"/>
                </a:lnTo>
                <a:lnTo>
                  <a:pt x="3175264" y="2273270"/>
                </a:lnTo>
                <a:lnTo>
                  <a:pt x="0" y="2273270"/>
                </a:lnTo>
                <a:close/>
              </a:path>
            </a:pathLst>
          </a:custGeom>
        </p:spPr>
      </p:pic>
      <p:pic>
        <p:nvPicPr>
          <p:cNvPr id="13" name="Picture 13" descr="A group of people in a room&#10;&#10;Description automatically generated">
            <a:extLst>
              <a:ext uri="{FF2B5EF4-FFF2-40B4-BE49-F238E27FC236}">
                <a16:creationId xmlns:a16="http://schemas.microsoft.com/office/drawing/2014/main" xmlns="" id="{4BC58977-9ECA-414F-8937-6F2BEAF3B6B6}"/>
              </a:ext>
            </a:extLst>
          </p:cNvPr>
          <p:cNvPicPr>
            <a:picLocks noChangeAspect="1"/>
          </p:cNvPicPr>
          <p:nvPr/>
        </p:nvPicPr>
        <p:blipFill rotWithShape="1">
          <a:blip r:embed="rId4">
            <a:alphaModFix/>
          </a:blip>
          <a:srcRect r="1" b="3100"/>
          <a:stretch/>
        </p:blipFill>
        <p:spPr>
          <a:xfrm>
            <a:off x="-10633" y="4565636"/>
            <a:ext cx="3355563" cy="2292364"/>
          </a:xfrm>
          <a:custGeom>
            <a:avLst/>
            <a:gdLst/>
            <a:ahLst/>
            <a:cxnLst/>
            <a:rect l="l" t="t" r="r" b="b"/>
            <a:pathLst>
              <a:path w="3355563" h="2292364">
                <a:moveTo>
                  <a:pt x="180299" y="0"/>
                </a:moveTo>
                <a:lnTo>
                  <a:pt x="3355563" y="0"/>
                </a:lnTo>
                <a:lnTo>
                  <a:pt x="3013153" y="2292364"/>
                </a:lnTo>
                <a:lnTo>
                  <a:pt x="0" y="2292364"/>
                </a:lnTo>
                <a:lnTo>
                  <a:pt x="0" y="1212444"/>
                </a:lnTo>
                <a:close/>
              </a:path>
            </a:pathLst>
          </a:custGeom>
        </p:spPr>
      </p:pic>
    </p:spTree>
    <p:extLst>
      <p:ext uri="{BB962C8B-B14F-4D97-AF65-F5344CB8AC3E}">
        <p14:creationId xmlns:p14="http://schemas.microsoft.com/office/powerpoint/2010/main" val="3872294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 screen with text&#10;&#10;Description automatically generated">
            <a:extLst>
              <a:ext uri="{FF2B5EF4-FFF2-40B4-BE49-F238E27FC236}">
                <a16:creationId xmlns:a16="http://schemas.microsoft.com/office/drawing/2014/main" xmlns="" id="{E229C4D1-39D1-444C-92E4-5C282C20A7B8}"/>
              </a:ext>
            </a:extLst>
          </p:cNvPr>
          <p:cNvPicPr>
            <a:picLocks noChangeAspect="1"/>
          </p:cNvPicPr>
          <p:nvPr/>
        </p:nvPicPr>
        <p:blipFill>
          <a:blip r:embed="rId2"/>
          <a:stretch>
            <a:fillRect/>
          </a:stretch>
        </p:blipFill>
        <p:spPr>
          <a:xfrm>
            <a:off x="1151744" y="2533"/>
            <a:ext cx="7277724" cy="6865425"/>
          </a:xfrm>
          <a:prstGeom prst="rect">
            <a:avLst/>
          </a:prstGeom>
        </p:spPr>
      </p:pic>
    </p:spTree>
    <p:extLst>
      <p:ext uri="{BB962C8B-B14F-4D97-AF65-F5344CB8AC3E}">
        <p14:creationId xmlns:p14="http://schemas.microsoft.com/office/powerpoint/2010/main" val="34377702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8A9998-667A-4B7C-88F2-9FD4D0521510}"/>
              </a:ext>
            </a:extLst>
          </p:cNvPr>
          <p:cNvSpPr>
            <a:spLocks noGrp="1"/>
          </p:cNvSpPr>
          <p:nvPr>
            <p:ph type="title"/>
          </p:nvPr>
        </p:nvSpPr>
        <p:spPr>
          <a:xfrm>
            <a:off x="471715" y="112343"/>
            <a:ext cx="8766001" cy="704295"/>
          </a:xfrm>
        </p:spPr>
        <p:txBody>
          <a:bodyPr>
            <a:normAutofit fontScale="90000"/>
          </a:bodyPr>
          <a:lstStyle/>
          <a:p>
            <a:r>
              <a:rPr lang="en-US" err="1">
                <a:ea typeface="+mj-lt"/>
                <a:cs typeface="+mj-lt"/>
              </a:rPr>
              <a:t>Membuat</a:t>
            </a:r>
            <a:r>
              <a:rPr lang="en-US">
                <a:ea typeface="+mj-lt"/>
                <a:cs typeface="+mj-lt"/>
              </a:rPr>
              <a:t> Daftar </a:t>
            </a:r>
            <a:r>
              <a:rPr lang="en-US" err="1">
                <a:ea typeface="+mj-lt"/>
                <a:cs typeface="+mj-lt"/>
              </a:rPr>
              <a:t>Pertanyaan</a:t>
            </a:r>
            <a:r>
              <a:rPr lang="en-US">
                <a:ea typeface="+mj-lt"/>
                <a:cs typeface="+mj-lt"/>
              </a:rPr>
              <a:t> </a:t>
            </a:r>
            <a:r>
              <a:rPr lang="en-US" err="1">
                <a:ea typeface="+mj-lt"/>
                <a:cs typeface="+mj-lt"/>
              </a:rPr>
              <a:t>untuk</a:t>
            </a:r>
            <a:r>
              <a:rPr lang="en-US">
                <a:ea typeface="+mj-lt"/>
                <a:cs typeface="+mj-lt"/>
              </a:rPr>
              <a:t> </a:t>
            </a:r>
            <a:r>
              <a:rPr lang="en-US" err="1">
                <a:ea typeface="+mj-lt"/>
                <a:cs typeface="+mj-lt"/>
              </a:rPr>
              <a:t>Wawancara</a:t>
            </a:r>
            <a:r>
              <a:rPr lang="en-US">
                <a:ea typeface="+mj-lt"/>
                <a:cs typeface="+mj-lt"/>
              </a:rPr>
              <a:t> User</a:t>
            </a:r>
          </a:p>
          <a:p>
            <a:endParaRPr lang="en-US"/>
          </a:p>
        </p:txBody>
      </p:sp>
      <p:sp>
        <p:nvSpPr>
          <p:cNvPr id="3" name="Content Placeholder 2">
            <a:extLst>
              <a:ext uri="{FF2B5EF4-FFF2-40B4-BE49-F238E27FC236}">
                <a16:creationId xmlns:a16="http://schemas.microsoft.com/office/drawing/2014/main" xmlns="" id="{65A22A0A-1C5F-4255-BC80-F26B72A72723}"/>
              </a:ext>
            </a:extLst>
          </p:cNvPr>
          <p:cNvSpPr>
            <a:spLocks noGrp="1"/>
          </p:cNvSpPr>
          <p:nvPr>
            <p:ph idx="1"/>
          </p:nvPr>
        </p:nvSpPr>
        <p:spPr>
          <a:xfrm>
            <a:off x="677334" y="1191591"/>
            <a:ext cx="8596668" cy="5554066"/>
          </a:xfrm>
        </p:spPr>
        <p:txBody>
          <a:bodyPr vert="horz" lIns="91440" tIns="45720" rIns="91440" bIns="45720" rtlCol="0" anchor="t">
            <a:normAutofit fontScale="70000" lnSpcReduction="20000"/>
          </a:bodyPr>
          <a:lstStyle/>
          <a:p>
            <a:pPr>
              <a:buFont typeface="Wingdings 3"/>
              <a:buChar char=""/>
            </a:pPr>
            <a:r>
              <a:rPr lang="id-ID" sz="2100">
                <a:ea typeface="+mn-lt"/>
                <a:cs typeface="+mn-lt"/>
              </a:rPr>
              <a:t>Nama</a:t>
            </a:r>
            <a:endParaRPr lang="en-US" sz="2100">
              <a:ea typeface="+mn-lt"/>
              <a:cs typeface="+mn-lt"/>
            </a:endParaRPr>
          </a:p>
          <a:p>
            <a:pPr>
              <a:buFont typeface="Wingdings 3"/>
              <a:buChar char=""/>
            </a:pPr>
            <a:r>
              <a:rPr lang="id-ID" sz="2100">
                <a:ea typeface="+mn-lt"/>
                <a:cs typeface="+mn-lt"/>
              </a:rPr>
              <a:t>Usia</a:t>
            </a:r>
            <a:endParaRPr lang="en-US" sz="2100">
              <a:ea typeface="+mn-lt"/>
              <a:cs typeface="+mn-lt"/>
            </a:endParaRPr>
          </a:p>
          <a:p>
            <a:pPr>
              <a:buFont typeface="Wingdings 3"/>
              <a:buChar char=""/>
            </a:pPr>
            <a:r>
              <a:rPr lang="id-ID" sz="2100">
                <a:ea typeface="+mn-lt"/>
                <a:cs typeface="+mn-lt"/>
              </a:rPr>
              <a:t>Status / Pekerjaan</a:t>
            </a:r>
            <a:endParaRPr lang="en-US" sz="2100">
              <a:ea typeface="+mn-lt"/>
              <a:cs typeface="+mn-lt"/>
            </a:endParaRPr>
          </a:p>
          <a:p>
            <a:pPr>
              <a:buFont typeface="Wingdings 3"/>
              <a:buChar char=""/>
            </a:pPr>
            <a:r>
              <a:rPr lang="id-ID" sz="2100" err="1">
                <a:ea typeface="+mn-lt"/>
                <a:cs typeface="+mn-lt"/>
              </a:rPr>
              <a:t>No</a:t>
            </a:r>
            <a:r>
              <a:rPr lang="id-ID" sz="2100">
                <a:ea typeface="+mn-lt"/>
                <a:cs typeface="+mn-lt"/>
              </a:rPr>
              <a:t> Hp</a:t>
            </a:r>
            <a:endParaRPr lang="en-US" sz="2100">
              <a:ea typeface="+mn-lt"/>
              <a:cs typeface="+mn-lt"/>
            </a:endParaRPr>
          </a:p>
          <a:p>
            <a:pPr>
              <a:buFont typeface="Wingdings 3"/>
              <a:buChar char=""/>
            </a:pPr>
            <a:r>
              <a:rPr lang="id-ID" sz="2100">
                <a:ea typeface="+mn-lt"/>
                <a:cs typeface="+mn-lt"/>
              </a:rPr>
              <a:t>Berapa pendapatan </a:t>
            </a:r>
            <a:r>
              <a:rPr lang="id-ID" sz="2100" err="1">
                <a:ea typeface="+mn-lt"/>
                <a:cs typeface="+mn-lt"/>
              </a:rPr>
              <a:t>anda</a:t>
            </a:r>
            <a:r>
              <a:rPr lang="id-ID" sz="2100">
                <a:ea typeface="+mn-lt"/>
                <a:cs typeface="+mn-lt"/>
              </a:rPr>
              <a:t> setiap bulannya?</a:t>
            </a:r>
            <a:endParaRPr lang="en-US" sz="2100">
              <a:ea typeface="+mn-lt"/>
              <a:cs typeface="+mn-lt"/>
            </a:endParaRPr>
          </a:p>
          <a:p>
            <a:pPr>
              <a:buFont typeface="Wingdings 3"/>
              <a:buChar char=""/>
            </a:pPr>
            <a:r>
              <a:rPr lang="id-ID" sz="2100">
                <a:ea typeface="+mn-lt"/>
                <a:cs typeface="+mn-lt"/>
              </a:rPr>
              <a:t>Berapa </a:t>
            </a:r>
            <a:r>
              <a:rPr lang="id-ID" sz="2100" err="1">
                <a:ea typeface="+mn-lt"/>
                <a:cs typeface="+mn-lt"/>
              </a:rPr>
              <a:t>budget</a:t>
            </a:r>
            <a:r>
              <a:rPr lang="id-ID" sz="2100">
                <a:ea typeface="+mn-lt"/>
                <a:cs typeface="+mn-lt"/>
              </a:rPr>
              <a:t> yang </a:t>
            </a:r>
            <a:r>
              <a:rPr lang="id-ID" sz="2100" err="1">
                <a:ea typeface="+mn-lt"/>
                <a:cs typeface="+mn-lt"/>
              </a:rPr>
              <a:t>anda</a:t>
            </a:r>
            <a:r>
              <a:rPr lang="id-ID" sz="2100">
                <a:ea typeface="+mn-lt"/>
                <a:cs typeface="+mn-lt"/>
              </a:rPr>
              <a:t> siapkan untuk membeli produk </a:t>
            </a:r>
            <a:r>
              <a:rPr lang="id-ID" sz="2100" err="1">
                <a:ea typeface="+mn-lt"/>
                <a:cs typeface="+mn-lt"/>
              </a:rPr>
              <a:t>fashion</a:t>
            </a:r>
            <a:r>
              <a:rPr lang="id-ID" sz="2100">
                <a:ea typeface="+mn-lt"/>
                <a:cs typeface="+mn-lt"/>
              </a:rPr>
              <a:t>?</a:t>
            </a:r>
            <a:endParaRPr lang="en-US" sz="2100">
              <a:ea typeface="+mn-lt"/>
              <a:cs typeface="+mn-lt"/>
            </a:endParaRPr>
          </a:p>
          <a:p>
            <a:pPr>
              <a:buFont typeface="Wingdings 3"/>
              <a:buChar char=""/>
            </a:pPr>
            <a:r>
              <a:rPr lang="id-ID" sz="2100">
                <a:ea typeface="+mn-lt"/>
                <a:cs typeface="+mn-lt"/>
              </a:rPr>
              <a:t>Apa yang menjadi pertimbangan </a:t>
            </a:r>
            <a:r>
              <a:rPr lang="id-ID" sz="2100" err="1">
                <a:ea typeface="+mn-lt"/>
                <a:cs typeface="+mn-lt"/>
              </a:rPr>
              <a:t>anda</a:t>
            </a:r>
            <a:r>
              <a:rPr lang="id-ID" sz="2100">
                <a:ea typeface="+mn-lt"/>
                <a:cs typeface="+mn-lt"/>
              </a:rPr>
              <a:t> sebelum membeli produk </a:t>
            </a:r>
            <a:r>
              <a:rPr lang="id-ID" sz="2100" err="1">
                <a:ea typeface="+mn-lt"/>
                <a:cs typeface="+mn-lt"/>
              </a:rPr>
              <a:t>fashion</a:t>
            </a:r>
            <a:r>
              <a:rPr lang="id-ID" sz="2100">
                <a:ea typeface="+mn-lt"/>
                <a:cs typeface="+mn-lt"/>
              </a:rPr>
              <a:t>?</a:t>
            </a:r>
            <a:endParaRPr lang="en-US" sz="2100">
              <a:ea typeface="+mn-lt"/>
              <a:cs typeface="+mn-lt"/>
            </a:endParaRPr>
          </a:p>
          <a:p>
            <a:pPr>
              <a:buFont typeface="Wingdings 3"/>
              <a:buChar char=""/>
            </a:pPr>
            <a:r>
              <a:rPr lang="id-ID" sz="2100">
                <a:ea typeface="+mn-lt"/>
                <a:cs typeface="+mn-lt"/>
              </a:rPr>
              <a:t>Seberapa sering </a:t>
            </a:r>
            <a:r>
              <a:rPr lang="id-ID" sz="2100" err="1">
                <a:ea typeface="+mn-lt"/>
                <a:cs typeface="+mn-lt"/>
              </a:rPr>
              <a:t>anda</a:t>
            </a:r>
            <a:r>
              <a:rPr lang="id-ID" sz="2100">
                <a:ea typeface="+mn-lt"/>
                <a:cs typeface="+mn-lt"/>
              </a:rPr>
              <a:t> melakukan transaksi produk </a:t>
            </a:r>
            <a:r>
              <a:rPr lang="id-ID" sz="2100" err="1">
                <a:ea typeface="+mn-lt"/>
                <a:cs typeface="+mn-lt"/>
              </a:rPr>
              <a:t>fashion</a:t>
            </a:r>
            <a:r>
              <a:rPr lang="id-ID" sz="2100">
                <a:ea typeface="+mn-lt"/>
                <a:cs typeface="+mn-lt"/>
              </a:rPr>
              <a:t> setiap bulannya?</a:t>
            </a:r>
            <a:endParaRPr lang="en-US" sz="2100">
              <a:ea typeface="+mn-lt"/>
              <a:cs typeface="+mn-lt"/>
            </a:endParaRPr>
          </a:p>
          <a:p>
            <a:pPr>
              <a:buFont typeface="Wingdings 3"/>
              <a:buChar char=""/>
            </a:pPr>
            <a:r>
              <a:rPr lang="id-ID" sz="2100">
                <a:ea typeface="+mn-lt"/>
                <a:cs typeface="+mn-lt"/>
              </a:rPr>
              <a:t>Apa yang menjadi pertimbangan </a:t>
            </a:r>
            <a:r>
              <a:rPr lang="id-ID" sz="2100" err="1">
                <a:ea typeface="+mn-lt"/>
                <a:cs typeface="+mn-lt"/>
              </a:rPr>
              <a:t>anda</a:t>
            </a:r>
            <a:r>
              <a:rPr lang="id-ID" sz="2100">
                <a:ea typeface="+mn-lt"/>
                <a:cs typeface="+mn-lt"/>
              </a:rPr>
              <a:t> sebelum membeli produk </a:t>
            </a:r>
            <a:r>
              <a:rPr lang="id-ID" sz="2100" err="1">
                <a:ea typeface="+mn-lt"/>
                <a:cs typeface="+mn-lt"/>
              </a:rPr>
              <a:t>fashion</a:t>
            </a:r>
            <a:r>
              <a:rPr lang="id-ID" sz="2100">
                <a:ea typeface="+mn-lt"/>
                <a:cs typeface="+mn-lt"/>
              </a:rPr>
              <a:t>?</a:t>
            </a:r>
            <a:endParaRPr lang="en-US" sz="2100">
              <a:ea typeface="+mn-lt"/>
              <a:cs typeface="+mn-lt"/>
            </a:endParaRPr>
          </a:p>
          <a:p>
            <a:pPr>
              <a:buFont typeface="Wingdings 3"/>
              <a:buChar char=""/>
            </a:pPr>
            <a:r>
              <a:rPr lang="id-ID" sz="2100">
                <a:ea typeface="+mn-lt"/>
                <a:cs typeface="+mn-lt"/>
              </a:rPr>
              <a:t>Anda lebih menyukai membeli produk </a:t>
            </a:r>
            <a:r>
              <a:rPr lang="id-ID" sz="2100" err="1">
                <a:ea typeface="+mn-lt"/>
                <a:cs typeface="+mn-lt"/>
              </a:rPr>
              <a:t>fashion</a:t>
            </a:r>
            <a:r>
              <a:rPr lang="id-ID" sz="2100">
                <a:ea typeface="+mn-lt"/>
                <a:cs typeface="+mn-lt"/>
              </a:rPr>
              <a:t> secara </a:t>
            </a:r>
            <a:r>
              <a:rPr lang="id-ID" sz="2100" err="1">
                <a:ea typeface="+mn-lt"/>
                <a:cs typeface="+mn-lt"/>
              </a:rPr>
              <a:t>online</a:t>
            </a:r>
            <a:r>
              <a:rPr lang="id-ID" sz="2100">
                <a:ea typeface="+mn-lt"/>
                <a:cs typeface="+mn-lt"/>
              </a:rPr>
              <a:t> atau </a:t>
            </a:r>
            <a:r>
              <a:rPr lang="id-ID" sz="2100" err="1">
                <a:ea typeface="+mn-lt"/>
                <a:cs typeface="+mn-lt"/>
              </a:rPr>
              <a:t>offline</a:t>
            </a:r>
            <a:r>
              <a:rPr lang="id-ID" sz="2100">
                <a:ea typeface="+mn-lt"/>
                <a:cs typeface="+mn-lt"/>
              </a:rPr>
              <a:t>?</a:t>
            </a:r>
            <a:endParaRPr lang="en-US" sz="2100">
              <a:ea typeface="+mn-lt"/>
              <a:cs typeface="+mn-lt"/>
            </a:endParaRPr>
          </a:p>
          <a:p>
            <a:pPr>
              <a:buFont typeface="Wingdings 3"/>
              <a:buChar char=""/>
            </a:pPr>
            <a:r>
              <a:rPr lang="id-ID" sz="2100">
                <a:ea typeface="+mn-lt"/>
                <a:cs typeface="+mn-lt"/>
              </a:rPr>
              <a:t>Seberapa sering </a:t>
            </a:r>
            <a:r>
              <a:rPr lang="id-ID" sz="2100" err="1">
                <a:ea typeface="+mn-lt"/>
                <a:cs typeface="+mn-lt"/>
              </a:rPr>
              <a:t>anda</a:t>
            </a:r>
            <a:r>
              <a:rPr lang="id-ID" sz="2100">
                <a:ea typeface="+mn-lt"/>
                <a:cs typeface="+mn-lt"/>
              </a:rPr>
              <a:t> melakukan transaksi produk </a:t>
            </a:r>
            <a:r>
              <a:rPr lang="id-ID" sz="2100" err="1">
                <a:ea typeface="+mn-lt"/>
                <a:cs typeface="+mn-lt"/>
              </a:rPr>
              <a:t>fashion</a:t>
            </a:r>
            <a:r>
              <a:rPr lang="id-ID" sz="2100">
                <a:ea typeface="+mn-lt"/>
                <a:cs typeface="+mn-lt"/>
              </a:rPr>
              <a:t> secara </a:t>
            </a:r>
            <a:r>
              <a:rPr lang="id-ID" sz="2100" err="1">
                <a:ea typeface="+mn-lt"/>
                <a:cs typeface="+mn-lt"/>
              </a:rPr>
              <a:t>online</a:t>
            </a:r>
            <a:r>
              <a:rPr lang="id-ID" sz="2100">
                <a:ea typeface="+mn-lt"/>
                <a:cs typeface="+mn-lt"/>
              </a:rPr>
              <a:t> setiap bulan?</a:t>
            </a:r>
            <a:endParaRPr lang="en-US" sz="2100">
              <a:ea typeface="+mn-lt"/>
              <a:cs typeface="+mn-lt"/>
            </a:endParaRPr>
          </a:p>
          <a:p>
            <a:pPr>
              <a:buFont typeface="Wingdings 3"/>
              <a:buChar char=""/>
            </a:pPr>
            <a:r>
              <a:rPr lang="id-ID" sz="2100">
                <a:ea typeface="+mn-lt"/>
                <a:cs typeface="+mn-lt"/>
              </a:rPr>
              <a:t>Apa alasan yang membuat </a:t>
            </a:r>
            <a:r>
              <a:rPr lang="id-ID" sz="2100" err="1">
                <a:ea typeface="+mn-lt"/>
                <a:cs typeface="+mn-lt"/>
              </a:rPr>
              <a:t>anda</a:t>
            </a:r>
            <a:r>
              <a:rPr lang="id-ID" sz="2100">
                <a:ea typeface="+mn-lt"/>
                <a:cs typeface="+mn-lt"/>
              </a:rPr>
              <a:t> memutuskan membeli produk </a:t>
            </a:r>
            <a:r>
              <a:rPr lang="id-ID" sz="2100" err="1">
                <a:ea typeface="+mn-lt"/>
                <a:cs typeface="+mn-lt"/>
              </a:rPr>
              <a:t>fashion</a:t>
            </a:r>
            <a:r>
              <a:rPr lang="id-ID" sz="2100">
                <a:ea typeface="+mn-lt"/>
                <a:cs typeface="+mn-lt"/>
              </a:rPr>
              <a:t> secara </a:t>
            </a:r>
            <a:r>
              <a:rPr lang="id-ID" sz="2100" err="1">
                <a:ea typeface="+mn-lt"/>
                <a:cs typeface="+mn-lt"/>
              </a:rPr>
              <a:t>online</a:t>
            </a:r>
            <a:r>
              <a:rPr lang="id-ID" sz="2100">
                <a:ea typeface="+mn-lt"/>
                <a:cs typeface="+mn-lt"/>
              </a:rPr>
              <a:t>?</a:t>
            </a:r>
            <a:endParaRPr lang="en-US" sz="2100">
              <a:ea typeface="+mn-lt"/>
              <a:cs typeface="+mn-lt"/>
            </a:endParaRPr>
          </a:p>
          <a:p>
            <a:pPr>
              <a:buFont typeface="Wingdings 3"/>
              <a:buChar char=""/>
            </a:pPr>
            <a:r>
              <a:rPr lang="id-ID" sz="2100">
                <a:ea typeface="+mn-lt"/>
                <a:cs typeface="+mn-lt"/>
              </a:rPr>
              <a:t>Apa </a:t>
            </a:r>
            <a:r>
              <a:rPr lang="id-ID" sz="2100" err="1">
                <a:ea typeface="+mn-lt"/>
                <a:cs typeface="+mn-lt"/>
              </a:rPr>
              <a:t>Keluhaan</a:t>
            </a:r>
            <a:r>
              <a:rPr lang="id-ID" sz="2100">
                <a:ea typeface="+mn-lt"/>
                <a:cs typeface="+mn-lt"/>
              </a:rPr>
              <a:t> yang sering </a:t>
            </a:r>
            <a:r>
              <a:rPr lang="id-ID" sz="2100" err="1">
                <a:ea typeface="+mn-lt"/>
                <a:cs typeface="+mn-lt"/>
              </a:rPr>
              <a:t>anda</a:t>
            </a:r>
            <a:r>
              <a:rPr lang="id-ID" sz="2100">
                <a:ea typeface="+mn-lt"/>
                <a:cs typeface="+mn-lt"/>
              </a:rPr>
              <a:t> dapat saat </a:t>
            </a:r>
            <a:r>
              <a:rPr lang="id-ID" sz="2100" err="1">
                <a:ea typeface="+mn-lt"/>
                <a:cs typeface="+mn-lt"/>
              </a:rPr>
              <a:t>anda</a:t>
            </a:r>
            <a:r>
              <a:rPr lang="id-ID" sz="2100">
                <a:ea typeface="+mn-lt"/>
                <a:cs typeface="+mn-lt"/>
              </a:rPr>
              <a:t> membeli produk </a:t>
            </a:r>
            <a:r>
              <a:rPr lang="id-ID" sz="2100" err="1">
                <a:ea typeface="+mn-lt"/>
                <a:cs typeface="+mn-lt"/>
              </a:rPr>
              <a:t>fashion</a:t>
            </a:r>
            <a:r>
              <a:rPr lang="id-ID" sz="2100">
                <a:ea typeface="+mn-lt"/>
                <a:cs typeface="+mn-lt"/>
              </a:rPr>
              <a:t> secara </a:t>
            </a:r>
            <a:r>
              <a:rPr lang="id-ID" sz="2100" err="1">
                <a:ea typeface="+mn-lt"/>
                <a:cs typeface="+mn-lt"/>
              </a:rPr>
              <a:t>online</a:t>
            </a:r>
            <a:r>
              <a:rPr lang="id-ID" sz="2100">
                <a:ea typeface="+mn-lt"/>
                <a:cs typeface="+mn-lt"/>
              </a:rPr>
              <a:t>?</a:t>
            </a:r>
            <a:endParaRPr lang="en-US" sz="2100">
              <a:ea typeface="+mn-lt"/>
              <a:cs typeface="+mn-lt"/>
            </a:endParaRPr>
          </a:p>
          <a:p>
            <a:pPr>
              <a:buFont typeface="Wingdings 3"/>
              <a:buChar char=""/>
            </a:pPr>
            <a:r>
              <a:rPr lang="id-ID" sz="2100">
                <a:ea typeface="+mn-lt"/>
                <a:cs typeface="+mn-lt"/>
              </a:rPr>
              <a:t>Anda lebih suka melakukan transaksi produk </a:t>
            </a:r>
            <a:r>
              <a:rPr lang="id-ID" sz="2100" err="1">
                <a:ea typeface="+mn-lt"/>
                <a:cs typeface="+mn-lt"/>
              </a:rPr>
              <a:t>fashion</a:t>
            </a:r>
            <a:r>
              <a:rPr lang="id-ID" sz="2100">
                <a:ea typeface="+mn-lt"/>
                <a:cs typeface="+mn-lt"/>
              </a:rPr>
              <a:t> </a:t>
            </a:r>
            <a:r>
              <a:rPr lang="id-ID" sz="2100" err="1">
                <a:ea typeface="+mn-lt"/>
                <a:cs typeface="+mn-lt"/>
              </a:rPr>
              <a:t>online</a:t>
            </a:r>
            <a:r>
              <a:rPr lang="id-ID" sz="2100">
                <a:ea typeface="+mn-lt"/>
                <a:cs typeface="+mn-lt"/>
              </a:rPr>
              <a:t> melalui </a:t>
            </a:r>
            <a:r>
              <a:rPr lang="id-ID" sz="2100" err="1">
                <a:ea typeface="+mn-lt"/>
                <a:cs typeface="+mn-lt"/>
              </a:rPr>
              <a:t>social</a:t>
            </a:r>
            <a:r>
              <a:rPr lang="id-ID" sz="2100">
                <a:ea typeface="+mn-lt"/>
                <a:cs typeface="+mn-lt"/>
              </a:rPr>
              <a:t> media / e-</a:t>
            </a:r>
            <a:r>
              <a:rPr lang="id-ID" sz="2100" err="1">
                <a:ea typeface="+mn-lt"/>
                <a:cs typeface="+mn-lt"/>
              </a:rPr>
              <a:t>commerce</a:t>
            </a:r>
            <a:r>
              <a:rPr lang="id-ID" sz="2100">
                <a:ea typeface="+mn-lt"/>
                <a:cs typeface="+mn-lt"/>
              </a:rPr>
              <a:t>?</a:t>
            </a:r>
            <a:endParaRPr lang="en-US" sz="2100">
              <a:ea typeface="+mn-lt"/>
              <a:cs typeface="+mn-lt"/>
            </a:endParaRPr>
          </a:p>
          <a:p>
            <a:pPr>
              <a:buFont typeface="Wingdings 3"/>
              <a:buChar char=""/>
            </a:pPr>
            <a:r>
              <a:rPr lang="id-ID" sz="2100">
                <a:ea typeface="+mn-lt"/>
                <a:cs typeface="+mn-lt"/>
              </a:rPr>
              <a:t>Apa alasan </a:t>
            </a:r>
            <a:r>
              <a:rPr lang="id-ID" sz="2100" err="1">
                <a:ea typeface="+mn-lt"/>
                <a:cs typeface="+mn-lt"/>
              </a:rPr>
              <a:t>anda</a:t>
            </a:r>
            <a:r>
              <a:rPr lang="id-ID" sz="2100">
                <a:ea typeface="+mn-lt"/>
                <a:cs typeface="+mn-lt"/>
              </a:rPr>
              <a:t> melakukan transaksi di platform tersebut?</a:t>
            </a:r>
            <a:endParaRPr lang="en-US" sz="2100">
              <a:ea typeface="+mn-lt"/>
              <a:cs typeface="+mn-lt"/>
            </a:endParaRPr>
          </a:p>
          <a:p>
            <a:pPr>
              <a:buFont typeface="Wingdings 3"/>
              <a:buChar char=""/>
            </a:pPr>
            <a:r>
              <a:rPr lang="id-ID" sz="2100">
                <a:ea typeface="+mn-lt"/>
                <a:cs typeface="+mn-lt"/>
              </a:rPr>
              <a:t>Berapa rata-rata </a:t>
            </a:r>
            <a:r>
              <a:rPr lang="id-ID" sz="2100" err="1">
                <a:ea typeface="+mn-lt"/>
                <a:cs typeface="+mn-lt"/>
              </a:rPr>
              <a:t>anda</a:t>
            </a:r>
            <a:r>
              <a:rPr lang="id-ID" sz="2100">
                <a:ea typeface="+mn-lt"/>
                <a:cs typeface="+mn-lt"/>
              </a:rPr>
              <a:t> memakai produk </a:t>
            </a:r>
            <a:r>
              <a:rPr lang="id-ID" sz="2100" err="1">
                <a:ea typeface="+mn-lt"/>
                <a:cs typeface="+mn-lt"/>
              </a:rPr>
              <a:t>fashion</a:t>
            </a:r>
            <a:r>
              <a:rPr lang="id-ID" sz="2100">
                <a:ea typeface="+mn-lt"/>
                <a:cs typeface="+mn-lt"/>
              </a:rPr>
              <a:t> </a:t>
            </a:r>
            <a:r>
              <a:rPr lang="id-ID" sz="2100" err="1">
                <a:ea typeface="+mn-lt"/>
                <a:cs typeface="+mn-lt"/>
              </a:rPr>
              <a:t>anda</a:t>
            </a:r>
            <a:r>
              <a:rPr lang="id-ID" sz="2100">
                <a:ea typeface="+mn-lt"/>
                <a:cs typeface="+mn-lt"/>
              </a:rPr>
              <a:t> dari awal </a:t>
            </a:r>
            <a:r>
              <a:rPr lang="id-ID" sz="2100" err="1">
                <a:ea typeface="+mn-lt"/>
                <a:cs typeface="+mn-lt"/>
              </a:rPr>
              <a:t>anda</a:t>
            </a:r>
            <a:r>
              <a:rPr lang="id-ID" sz="2100">
                <a:ea typeface="+mn-lt"/>
                <a:cs typeface="+mn-lt"/>
              </a:rPr>
              <a:t> membelinya?</a:t>
            </a:r>
            <a:endParaRPr lang="en-US" sz="2100">
              <a:ea typeface="+mn-lt"/>
              <a:cs typeface="+mn-lt"/>
            </a:endParaRPr>
          </a:p>
          <a:p>
            <a:pPr>
              <a:buFont typeface="Wingdings 3"/>
              <a:buChar char=""/>
            </a:pPr>
            <a:r>
              <a:rPr lang="id-ID" sz="2100">
                <a:ea typeface="+mn-lt"/>
                <a:cs typeface="+mn-lt"/>
              </a:rPr>
              <a:t>Dalam sehari berapa kali </a:t>
            </a:r>
            <a:r>
              <a:rPr lang="id-ID" sz="2100" err="1">
                <a:ea typeface="+mn-lt"/>
                <a:cs typeface="+mn-lt"/>
              </a:rPr>
              <a:t>anda</a:t>
            </a:r>
            <a:r>
              <a:rPr lang="id-ID" sz="2100">
                <a:ea typeface="+mn-lt"/>
                <a:cs typeface="+mn-lt"/>
              </a:rPr>
              <a:t> mengganti pakaian </a:t>
            </a:r>
            <a:r>
              <a:rPr lang="id-ID" sz="2100" err="1">
                <a:ea typeface="+mn-lt"/>
                <a:cs typeface="+mn-lt"/>
              </a:rPr>
              <a:t>fashion</a:t>
            </a:r>
            <a:r>
              <a:rPr lang="id-ID" sz="2100">
                <a:ea typeface="+mn-lt"/>
                <a:cs typeface="+mn-lt"/>
              </a:rPr>
              <a:t> </a:t>
            </a:r>
            <a:r>
              <a:rPr lang="id-ID" sz="2100" err="1">
                <a:ea typeface="+mn-lt"/>
                <a:cs typeface="+mn-lt"/>
              </a:rPr>
              <a:t>anda</a:t>
            </a:r>
            <a:r>
              <a:rPr lang="id-ID" sz="2100">
                <a:ea typeface="+mn-lt"/>
                <a:cs typeface="+mn-lt"/>
              </a:rPr>
              <a:t>?</a:t>
            </a:r>
            <a:endParaRPr lang="en-US" sz="2100">
              <a:ea typeface="+mn-lt"/>
              <a:cs typeface="+mn-lt"/>
            </a:endParaRPr>
          </a:p>
          <a:p>
            <a:pPr marL="0" indent="0">
              <a:buNone/>
            </a:pPr>
            <a:endParaRPr lang="en-US" sz="2100" b="1"/>
          </a:p>
        </p:txBody>
      </p:sp>
    </p:spTree>
    <p:extLst>
      <p:ext uri="{BB962C8B-B14F-4D97-AF65-F5344CB8AC3E}">
        <p14:creationId xmlns:p14="http://schemas.microsoft.com/office/powerpoint/2010/main" val="2263999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8A9998-667A-4B7C-88F2-9FD4D0521510}"/>
              </a:ext>
            </a:extLst>
          </p:cNvPr>
          <p:cNvSpPr>
            <a:spLocks noGrp="1"/>
          </p:cNvSpPr>
          <p:nvPr>
            <p:ph type="title"/>
          </p:nvPr>
        </p:nvSpPr>
        <p:spPr>
          <a:xfrm>
            <a:off x="471715" y="112343"/>
            <a:ext cx="8766001" cy="704295"/>
          </a:xfrm>
        </p:spPr>
        <p:txBody>
          <a:bodyPr>
            <a:normAutofit fontScale="90000"/>
          </a:bodyPr>
          <a:lstStyle/>
          <a:p>
            <a:r>
              <a:rPr lang="en-US" err="1">
                <a:ea typeface="+mj-lt"/>
                <a:cs typeface="+mj-lt"/>
              </a:rPr>
              <a:t>Membuat</a:t>
            </a:r>
            <a:r>
              <a:rPr lang="en-US">
                <a:ea typeface="+mj-lt"/>
                <a:cs typeface="+mj-lt"/>
              </a:rPr>
              <a:t> Daftar </a:t>
            </a:r>
            <a:r>
              <a:rPr lang="en-US" err="1">
                <a:ea typeface="+mj-lt"/>
                <a:cs typeface="+mj-lt"/>
              </a:rPr>
              <a:t>Pertanyaan</a:t>
            </a:r>
            <a:r>
              <a:rPr lang="en-US">
                <a:ea typeface="+mj-lt"/>
                <a:cs typeface="+mj-lt"/>
              </a:rPr>
              <a:t> </a:t>
            </a:r>
            <a:r>
              <a:rPr lang="en-US" err="1">
                <a:ea typeface="+mj-lt"/>
                <a:cs typeface="+mj-lt"/>
              </a:rPr>
              <a:t>untuk</a:t>
            </a:r>
            <a:r>
              <a:rPr lang="en-US">
                <a:ea typeface="+mj-lt"/>
                <a:cs typeface="+mj-lt"/>
              </a:rPr>
              <a:t> </a:t>
            </a:r>
            <a:r>
              <a:rPr lang="en-US" err="1">
                <a:ea typeface="+mj-lt"/>
                <a:cs typeface="+mj-lt"/>
              </a:rPr>
              <a:t>Wawancara</a:t>
            </a:r>
            <a:r>
              <a:rPr lang="en-US">
                <a:ea typeface="+mj-lt"/>
                <a:cs typeface="+mj-lt"/>
              </a:rPr>
              <a:t> User</a:t>
            </a:r>
          </a:p>
          <a:p>
            <a:endParaRPr lang="en-US"/>
          </a:p>
        </p:txBody>
      </p:sp>
      <p:sp>
        <p:nvSpPr>
          <p:cNvPr id="3" name="Content Placeholder 2">
            <a:extLst>
              <a:ext uri="{FF2B5EF4-FFF2-40B4-BE49-F238E27FC236}">
                <a16:creationId xmlns:a16="http://schemas.microsoft.com/office/drawing/2014/main" xmlns="" id="{65A22A0A-1C5F-4255-BC80-F26B72A72723}"/>
              </a:ext>
            </a:extLst>
          </p:cNvPr>
          <p:cNvSpPr>
            <a:spLocks noGrp="1"/>
          </p:cNvSpPr>
          <p:nvPr>
            <p:ph idx="1"/>
          </p:nvPr>
        </p:nvSpPr>
        <p:spPr>
          <a:xfrm>
            <a:off x="677334" y="1191591"/>
            <a:ext cx="8596668" cy="5554066"/>
          </a:xfrm>
        </p:spPr>
        <p:txBody>
          <a:bodyPr vert="horz" lIns="91440" tIns="45720" rIns="91440" bIns="45720" rtlCol="0" anchor="t">
            <a:normAutofit fontScale="77500" lnSpcReduction="20000"/>
          </a:bodyPr>
          <a:lstStyle/>
          <a:p>
            <a:pPr>
              <a:buFont typeface="Wingdings 3"/>
              <a:buChar char=""/>
            </a:pPr>
            <a:r>
              <a:rPr lang="id-ID" sz="2100">
                <a:ea typeface="+mn-lt"/>
                <a:cs typeface="+mn-lt"/>
              </a:rPr>
              <a:t>Dalam seminggu apakah kamu sering menggunakan pakaian yang sama?</a:t>
            </a:r>
          </a:p>
          <a:p>
            <a:pPr>
              <a:buFont typeface="Wingdings 3"/>
              <a:buChar char=""/>
            </a:pPr>
            <a:r>
              <a:rPr lang="id-ID" sz="2100">
                <a:ea typeface="+mn-lt"/>
                <a:cs typeface="+mn-lt"/>
              </a:rPr>
              <a:t>Apa </a:t>
            </a:r>
            <a:r>
              <a:rPr lang="id-ID" sz="2100" err="1">
                <a:ea typeface="+mn-lt"/>
                <a:cs typeface="+mn-lt"/>
              </a:rPr>
              <a:t>anda</a:t>
            </a:r>
            <a:r>
              <a:rPr lang="id-ID" sz="2100">
                <a:ea typeface="+mn-lt"/>
                <a:cs typeface="+mn-lt"/>
              </a:rPr>
              <a:t> selalu berusaha menggunakan pakaian yang </a:t>
            </a:r>
            <a:r>
              <a:rPr lang="id-ID" sz="2100" err="1">
                <a:ea typeface="+mn-lt"/>
                <a:cs typeface="+mn-lt"/>
              </a:rPr>
              <a:t>perbeda</a:t>
            </a:r>
            <a:r>
              <a:rPr lang="id-ID" sz="2100">
                <a:ea typeface="+mn-lt"/>
                <a:cs typeface="+mn-lt"/>
              </a:rPr>
              <a:t> setiap harinya?</a:t>
            </a:r>
          </a:p>
          <a:p>
            <a:pPr>
              <a:buFont typeface="Wingdings 3"/>
              <a:buChar char=""/>
            </a:pPr>
            <a:r>
              <a:rPr lang="id-ID" sz="2100">
                <a:ea typeface="+mn-lt"/>
                <a:cs typeface="+mn-lt"/>
              </a:rPr>
              <a:t>Berapa rata-rata </a:t>
            </a:r>
            <a:r>
              <a:rPr lang="id-ID" sz="2100" err="1">
                <a:ea typeface="+mn-lt"/>
                <a:cs typeface="+mn-lt"/>
              </a:rPr>
              <a:t>anda</a:t>
            </a:r>
            <a:r>
              <a:rPr lang="id-ID" sz="2100">
                <a:ea typeface="+mn-lt"/>
                <a:cs typeface="+mn-lt"/>
              </a:rPr>
              <a:t> memakai produk </a:t>
            </a:r>
            <a:r>
              <a:rPr lang="id-ID" sz="2100" err="1">
                <a:ea typeface="+mn-lt"/>
                <a:cs typeface="+mn-lt"/>
              </a:rPr>
              <a:t>fashion</a:t>
            </a:r>
            <a:r>
              <a:rPr lang="id-ID" sz="2100">
                <a:ea typeface="+mn-lt"/>
                <a:cs typeface="+mn-lt"/>
              </a:rPr>
              <a:t> </a:t>
            </a:r>
            <a:r>
              <a:rPr lang="id-ID" sz="2100" err="1">
                <a:ea typeface="+mn-lt"/>
                <a:cs typeface="+mn-lt"/>
              </a:rPr>
              <a:t>anda</a:t>
            </a:r>
            <a:r>
              <a:rPr lang="id-ID" sz="2100">
                <a:ea typeface="+mn-lt"/>
                <a:cs typeface="+mn-lt"/>
              </a:rPr>
              <a:t> sejak awal </a:t>
            </a:r>
            <a:r>
              <a:rPr lang="id-ID" sz="2100" err="1">
                <a:ea typeface="+mn-lt"/>
                <a:cs typeface="+mn-lt"/>
              </a:rPr>
              <a:t>anda</a:t>
            </a:r>
            <a:r>
              <a:rPr lang="id-ID" sz="2100">
                <a:ea typeface="+mn-lt"/>
                <a:cs typeface="+mn-lt"/>
              </a:rPr>
              <a:t> membelinya?</a:t>
            </a:r>
          </a:p>
          <a:p>
            <a:pPr>
              <a:buFont typeface="Wingdings 3"/>
              <a:buChar char=""/>
            </a:pPr>
            <a:r>
              <a:rPr lang="id-ID" sz="2100">
                <a:ea typeface="+mn-lt"/>
                <a:cs typeface="+mn-lt"/>
              </a:rPr>
              <a:t>Apa yang </a:t>
            </a:r>
            <a:r>
              <a:rPr lang="id-ID" sz="2100" err="1">
                <a:ea typeface="+mn-lt"/>
                <a:cs typeface="+mn-lt"/>
              </a:rPr>
              <a:t>anda</a:t>
            </a:r>
            <a:r>
              <a:rPr lang="id-ID" sz="2100">
                <a:ea typeface="+mn-lt"/>
                <a:cs typeface="+mn-lt"/>
              </a:rPr>
              <a:t> lakukan terhadap produk </a:t>
            </a:r>
            <a:r>
              <a:rPr lang="id-ID" sz="2100" err="1">
                <a:ea typeface="+mn-lt"/>
                <a:cs typeface="+mn-lt"/>
              </a:rPr>
              <a:t>fashion</a:t>
            </a:r>
            <a:r>
              <a:rPr lang="id-ID" sz="2100">
                <a:ea typeface="+mn-lt"/>
                <a:cs typeface="+mn-lt"/>
              </a:rPr>
              <a:t> </a:t>
            </a:r>
            <a:r>
              <a:rPr lang="id-ID" sz="2100" err="1">
                <a:ea typeface="+mn-lt"/>
                <a:cs typeface="+mn-lt"/>
              </a:rPr>
              <a:t>anda</a:t>
            </a:r>
            <a:r>
              <a:rPr lang="id-ID" sz="2100">
                <a:ea typeface="+mn-lt"/>
                <a:cs typeface="+mn-lt"/>
              </a:rPr>
              <a:t> yang sudah tidak </a:t>
            </a:r>
            <a:r>
              <a:rPr lang="id-ID" sz="2100" err="1">
                <a:ea typeface="+mn-lt"/>
                <a:cs typeface="+mn-lt"/>
              </a:rPr>
              <a:t>anda</a:t>
            </a:r>
            <a:r>
              <a:rPr lang="id-ID" sz="2100">
                <a:ea typeface="+mn-lt"/>
                <a:cs typeface="+mn-lt"/>
              </a:rPr>
              <a:t> pakai?</a:t>
            </a:r>
          </a:p>
          <a:p>
            <a:pPr>
              <a:buFont typeface="Wingdings 3"/>
              <a:buChar char=""/>
            </a:pPr>
            <a:r>
              <a:rPr lang="id-ID" sz="2100">
                <a:ea typeface="+mn-lt"/>
                <a:cs typeface="+mn-lt"/>
              </a:rPr>
              <a:t>Anda lebih menyukai produk </a:t>
            </a:r>
            <a:r>
              <a:rPr lang="id-ID" sz="2100" err="1">
                <a:ea typeface="+mn-lt"/>
                <a:cs typeface="+mn-lt"/>
              </a:rPr>
              <a:t>fashion</a:t>
            </a:r>
            <a:r>
              <a:rPr lang="id-ID" sz="2100">
                <a:ea typeface="+mn-lt"/>
                <a:cs typeface="+mn-lt"/>
              </a:rPr>
              <a:t> kondisi baru atau bekas?</a:t>
            </a:r>
          </a:p>
          <a:p>
            <a:pPr>
              <a:buFont typeface="Wingdings 3"/>
              <a:buChar char=""/>
            </a:pPr>
            <a:r>
              <a:rPr lang="id-ID" sz="2100">
                <a:ea typeface="+mn-lt"/>
                <a:cs typeface="+mn-lt"/>
              </a:rPr>
              <a:t>Apa </a:t>
            </a:r>
            <a:r>
              <a:rPr lang="id-ID" sz="2100" err="1">
                <a:ea typeface="+mn-lt"/>
                <a:cs typeface="+mn-lt"/>
              </a:rPr>
              <a:t>anda</a:t>
            </a:r>
            <a:r>
              <a:rPr lang="id-ID" sz="2100">
                <a:ea typeface="+mn-lt"/>
                <a:cs typeface="+mn-lt"/>
              </a:rPr>
              <a:t> pernah membeli produk </a:t>
            </a:r>
            <a:r>
              <a:rPr lang="id-ID" sz="2100" err="1">
                <a:ea typeface="+mn-lt"/>
                <a:cs typeface="+mn-lt"/>
              </a:rPr>
              <a:t>fashion</a:t>
            </a:r>
            <a:r>
              <a:rPr lang="id-ID" sz="2100">
                <a:ea typeface="+mn-lt"/>
                <a:cs typeface="+mn-lt"/>
              </a:rPr>
              <a:t> dengan kondisi </a:t>
            </a:r>
            <a:r>
              <a:rPr lang="id-ID" sz="2100" err="1">
                <a:ea typeface="+mn-lt"/>
                <a:cs typeface="+mn-lt"/>
              </a:rPr>
              <a:t>second</a:t>
            </a:r>
            <a:r>
              <a:rPr lang="id-ID" sz="2100">
                <a:ea typeface="+mn-lt"/>
                <a:cs typeface="+mn-lt"/>
              </a:rPr>
              <a:t>?</a:t>
            </a:r>
          </a:p>
          <a:p>
            <a:pPr>
              <a:buFont typeface="Wingdings 3"/>
              <a:buChar char=""/>
            </a:pPr>
            <a:r>
              <a:rPr lang="id-ID" sz="2100">
                <a:ea typeface="+mn-lt"/>
                <a:cs typeface="+mn-lt"/>
              </a:rPr>
              <a:t>Berapa kali </a:t>
            </a:r>
            <a:r>
              <a:rPr lang="id-ID" sz="2100" err="1">
                <a:ea typeface="+mn-lt"/>
                <a:cs typeface="+mn-lt"/>
              </a:rPr>
              <a:t>anda</a:t>
            </a:r>
            <a:r>
              <a:rPr lang="id-ID" sz="2100">
                <a:ea typeface="+mn-lt"/>
                <a:cs typeface="+mn-lt"/>
              </a:rPr>
              <a:t> membeli produk </a:t>
            </a:r>
            <a:r>
              <a:rPr lang="id-ID" sz="2100" err="1">
                <a:ea typeface="+mn-lt"/>
                <a:cs typeface="+mn-lt"/>
              </a:rPr>
              <a:t>fashion</a:t>
            </a:r>
            <a:r>
              <a:rPr lang="id-ID" sz="2100">
                <a:ea typeface="+mn-lt"/>
                <a:cs typeface="+mn-lt"/>
              </a:rPr>
              <a:t> dengan kondisi </a:t>
            </a:r>
            <a:r>
              <a:rPr lang="id-ID" sz="2100" err="1">
                <a:ea typeface="+mn-lt"/>
                <a:cs typeface="+mn-lt"/>
              </a:rPr>
              <a:t>second</a:t>
            </a:r>
            <a:r>
              <a:rPr lang="id-ID" sz="2100">
                <a:ea typeface="+mn-lt"/>
                <a:cs typeface="+mn-lt"/>
              </a:rPr>
              <a:t>?</a:t>
            </a:r>
          </a:p>
          <a:p>
            <a:pPr>
              <a:buFont typeface="Wingdings 3"/>
              <a:buChar char=""/>
            </a:pPr>
            <a:r>
              <a:rPr lang="id-ID" sz="2100">
                <a:ea typeface="+mn-lt"/>
                <a:cs typeface="+mn-lt"/>
              </a:rPr>
              <a:t>Apa alasan </a:t>
            </a:r>
            <a:r>
              <a:rPr lang="id-ID" sz="2100" err="1">
                <a:ea typeface="+mn-lt"/>
                <a:cs typeface="+mn-lt"/>
              </a:rPr>
              <a:t>anda</a:t>
            </a:r>
            <a:r>
              <a:rPr lang="id-ID" sz="2100">
                <a:ea typeface="+mn-lt"/>
                <a:cs typeface="+mn-lt"/>
              </a:rPr>
              <a:t> membeli produk </a:t>
            </a:r>
            <a:r>
              <a:rPr lang="id-ID" sz="2100" err="1">
                <a:ea typeface="+mn-lt"/>
                <a:cs typeface="+mn-lt"/>
              </a:rPr>
              <a:t>fashion</a:t>
            </a:r>
            <a:r>
              <a:rPr lang="id-ID" sz="2100">
                <a:ea typeface="+mn-lt"/>
                <a:cs typeface="+mn-lt"/>
              </a:rPr>
              <a:t> dengan kondisi </a:t>
            </a:r>
            <a:r>
              <a:rPr lang="id-ID" sz="2100" err="1">
                <a:ea typeface="+mn-lt"/>
                <a:cs typeface="+mn-lt"/>
              </a:rPr>
              <a:t>second</a:t>
            </a:r>
            <a:r>
              <a:rPr lang="id-ID" sz="2100">
                <a:ea typeface="+mn-lt"/>
                <a:cs typeface="+mn-lt"/>
              </a:rPr>
              <a:t>?</a:t>
            </a:r>
          </a:p>
          <a:p>
            <a:pPr>
              <a:buFont typeface="Wingdings 3"/>
              <a:buChar char=""/>
            </a:pPr>
            <a:r>
              <a:rPr lang="id-ID" sz="2100">
                <a:ea typeface="+mn-lt"/>
                <a:cs typeface="+mn-lt"/>
              </a:rPr>
              <a:t>Apa </a:t>
            </a:r>
            <a:r>
              <a:rPr lang="id-ID" sz="2100" err="1">
                <a:ea typeface="+mn-lt"/>
                <a:cs typeface="+mn-lt"/>
              </a:rPr>
              <a:t>anda</a:t>
            </a:r>
            <a:r>
              <a:rPr lang="id-ID" sz="2100">
                <a:ea typeface="+mn-lt"/>
                <a:cs typeface="+mn-lt"/>
              </a:rPr>
              <a:t> ingin mendapatkan pendapatan dari produk </a:t>
            </a:r>
            <a:r>
              <a:rPr lang="id-ID" sz="2100" err="1">
                <a:ea typeface="+mn-lt"/>
                <a:cs typeface="+mn-lt"/>
              </a:rPr>
              <a:t>fashion</a:t>
            </a:r>
            <a:r>
              <a:rPr lang="id-ID" sz="2100">
                <a:ea typeface="+mn-lt"/>
                <a:cs typeface="+mn-lt"/>
              </a:rPr>
              <a:t> yang </a:t>
            </a:r>
            <a:r>
              <a:rPr lang="id-ID" sz="2100" err="1">
                <a:ea typeface="+mn-lt"/>
                <a:cs typeface="+mn-lt"/>
              </a:rPr>
              <a:t>anda</a:t>
            </a:r>
            <a:r>
              <a:rPr lang="id-ID" sz="2100">
                <a:ea typeface="+mn-lt"/>
                <a:cs typeface="+mn-lt"/>
              </a:rPr>
              <a:t> miliki tanpa menjual barang tersebut?</a:t>
            </a:r>
          </a:p>
          <a:p>
            <a:pPr>
              <a:buFont typeface="Wingdings 3"/>
              <a:buChar char=""/>
            </a:pPr>
            <a:r>
              <a:rPr lang="id-ID" sz="2100">
                <a:ea typeface="+mn-lt"/>
                <a:cs typeface="+mn-lt"/>
              </a:rPr>
              <a:t>Pernahkah </a:t>
            </a:r>
            <a:r>
              <a:rPr lang="id-ID" sz="2100" err="1">
                <a:ea typeface="+mn-lt"/>
                <a:cs typeface="+mn-lt"/>
              </a:rPr>
              <a:t>anda</a:t>
            </a:r>
            <a:r>
              <a:rPr lang="id-ID" sz="2100">
                <a:ea typeface="+mn-lt"/>
                <a:cs typeface="+mn-lt"/>
              </a:rPr>
              <a:t> menggunakan produk </a:t>
            </a:r>
            <a:r>
              <a:rPr lang="id-ID" sz="2100" err="1">
                <a:ea typeface="+mn-lt"/>
                <a:cs typeface="+mn-lt"/>
              </a:rPr>
              <a:t>fashion</a:t>
            </a:r>
            <a:r>
              <a:rPr lang="id-ID" sz="2100">
                <a:ea typeface="+mn-lt"/>
                <a:cs typeface="+mn-lt"/>
              </a:rPr>
              <a:t> milik teman  </a:t>
            </a:r>
            <a:r>
              <a:rPr lang="id-ID" sz="2100" err="1">
                <a:ea typeface="+mn-lt"/>
                <a:cs typeface="+mn-lt"/>
              </a:rPr>
              <a:t>anda</a:t>
            </a:r>
            <a:r>
              <a:rPr lang="id-ID" sz="2100">
                <a:ea typeface="+mn-lt"/>
                <a:cs typeface="+mn-lt"/>
              </a:rPr>
              <a:t>?</a:t>
            </a:r>
          </a:p>
          <a:p>
            <a:pPr>
              <a:buFont typeface="Wingdings 3"/>
              <a:buChar char=""/>
            </a:pPr>
            <a:r>
              <a:rPr lang="id-ID" sz="2100" err="1">
                <a:ea typeface="+mn-lt"/>
                <a:cs typeface="+mn-lt"/>
              </a:rPr>
              <a:t>Pernahkan</a:t>
            </a:r>
            <a:r>
              <a:rPr lang="id-ID" sz="2100">
                <a:ea typeface="+mn-lt"/>
                <a:cs typeface="+mn-lt"/>
              </a:rPr>
              <a:t> </a:t>
            </a:r>
            <a:r>
              <a:rPr lang="id-ID" sz="2100" err="1">
                <a:ea typeface="+mn-lt"/>
                <a:cs typeface="+mn-lt"/>
              </a:rPr>
              <a:t>anda</a:t>
            </a:r>
            <a:r>
              <a:rPr lang="id-ID" sz="2100">
                <a:ea typeface="+mn-lt"/>
                <a:cs typeface="+mn-lt"/>
              </a:rPr>
              <a:t> memiliki keinginan untuk menukarkan barang yang sudah tidak </a:t>
            </a:r>
            <a:r>
              <a:rPr lang="id-ID" sz="2100" err="1">
                <a:ea typeface="+mn-lt"/>
                <a:cs typeface="+mn-lt"/>
              </a:rPr>
              <a:t>anda</a:t>
            </a:r>
            <a:r>
              <a:rPr lang="id-ID" sz="2100">
                <a:ea typeface="+mn-lt"/>
                <a:cs typeface="+mn-lt"/>
              </a:rPr>
              <a:t> pakai dengan barang yang </a:t>
            </a:r>
            <a:r>
              <a:rPr lang="id-ID" sz="2100" err="1">
                <a:ea typeface="+mn-lt"/>
                <a:cs typeface="+mn-lt"/>
              </a:rPr>
              <a:t>anda</a:t>
            </a:r>
            <a:r>
              <a:rPr lang="id-ID" sz="2100">
                <a:ea typeface="+mn-lt"/>
                <a:cs typeface="+mn-lt"/>
              </a:rPr>
              <a:t> sukai?</a:t>
            </a:r>
          </a:p>
          <a:p>
            <a:pPr>
              <a:buFont typeface="Wingdings 3"/>
              <a:buChar char=""/>
            </a:pPr>
            <a:r>
              <a:rPr lang="id-ID" sz="2100">
                <a:ea typeface="+mn-lt"/>
                <a:cs typeface="+mn-lt"/>
              </a:rPr>
              <a:t>Apa kamu punya pengalaman menukarkan produk </a:t>
            </a:r>
            <a:r>
              <a:rPr lang="id-ID" sz="2100" err="1">
                <a:ea typeface="+mn-lt"/>
                <a:cs typeface="+mn-lt"/>
              </a:rPr>
              <a:t>fashion</a:t>
            </a:r>
            <a:r>
              <a:rPr lang="id-ID" sz="2100">
                <a:ea typeface="+mn-lt"/>
                <a:cs typeface="+mn-lt"/>
              </a:rPr>
              <a:t> dengan teman </a:t>
            </a:r>
            <a:r>
              <a:rPr lang="id-ID" sz="2100" err="1">
                <a:ea typeface="+mn-lt"/>
                <a:cs typeface="+mn-lt"/>
              </a:rPr>
              <a:t>anda</a:t>
            </a:r>
            <a:r>
              <a:rPr lang="id-ID" sz="2100">
                <a:ea typeface="+mn-lt"/>
                <a:cs typeface="+mn-lt"/>
              </a:rPr>
              <a:t>?</a:t>
            </a:r>
          </a:p>
          <a:p>
            <a:pPr>
              <a:buFont typeface="Wingdings 3"/>
              <a:buChar char=""/>
            </a:pPr>
            <a:r>
              <a:rPr lang="id-ID" sz="2100">
                <a:ea typeface="+mn-lt"/>
                <a:cs typeface="+mn-lt"/>
              </a:rPr>
              <a:t>Pernahkah </a:t>
            </a:r>
            <a:r>
              <a:rPr lang="id-ID" sz="2100" err="1">
                <a:ea typeface="+mn-lt"/>
                <a:cs typeface="+mn-lt"/>
              </a:rPr>
              <a:t>anda</a:t>
            </a:r>
            <a:r>
              <a:rPr lang="id-ID" sz="2100">
                <a:ea typeface="+mn-lt"/>
                <a:cs typeface="+mn-lt"/>
              </a:rPr>
              <a:t> mengikuti </a:t>
            </a:r>
            <a:r>
              <a:rPr lang="id-ID" sz="2100" err="1">
                <a:ea typeface="+mn-lt"/>
                <a:cs typeface="+mn-lt"/>
              </a:rPr>
              <a:t>giveaway</a:t>
            </a:r>
            <a:r>
              <a:rPr lang="id-ID" sz="2100">
                <a:ea typeface="+mn-lt"/>
                <a:cs typeface="+mn-lt"/>
              </a:rPr>
              <a:t> produk </a:t>
            </a:r>
            <a:r>
              <a:rPr lang="id-ID" sz="2100" err="1">
                <a:ea typeface="+mn-lt"/>
                <a:cs typeface="+mn-lt"/>
              </a:rPr>
              <a:t>fashion</a:t>
            </a:r>
            <a:r>
              <a:rPr lang="id-ID" sz="2100">
                <a:ea typeface="+mn-lt"/>
                <a:cs typeface="+mn-lt"/>
              </a:rPr>
              <a:t> yang </a:t>
            </a:r>
            <a:r>
              <a:rPr lang="id-ID" sz="2100" err="1">
                <a:ea typeface="+mn-lt"/>
                <a:cs typeface="+mn-lt"/>
              </a:rPr>
              <a:t>anda</a:t>
            </a:r>
            <a:r>
              <a:rPr lang="id-ID" sz="2100">
                <a:ea typeface="+mn-lt"/>
                <a:cs typeface="+mn-lt"/>
              </a:rPr>
              <a:t> sukai di </a:t>
            </a:r>
            <a:r>
              <a:rPr lang="id-ID" sz="2100" err="1">
                <a:ea typeface="+mn-lt"/>
                <a:cs typeface="+mn-lt"/>
              </a:rPr>
              <a:t>social</a:t>
            </a:r>
            <a:r>
              <a:rPr lang="id-ID" sz="2100">
                <a:ea typeface="+mn-lt"/>
                <a:cs typeface="+mn-lt"/>
              </a:rPr>
              <a:t> media?</a:t>
            </a:r>
          </a:p>
          <a:p>
            <a:pPr>
              <a:buFont typeface="Wingdings 3"/>
              <a:buChar char=""/>
            </a:pPr>
            <a:r>
              <a:rPr lang="id-ID" sz="2100">
                <a:ea typeface="+mn-lt"/>
                <a:cs typeface="+mn-lt"/>
              </a:rPr>
              <a:t>Apa yang </a:t>
            </a:r>
            <a:r>
              <a:rPr lang="id-ID" sz="2100" err="1">
                <a:ea typeface="+mn-lt"/>
                <a:cs typeface="+mn-lt"/>
              </a:rPr>
              <a:t>anda</a:t>
            </a:r>
            <a:r>
              <a:rPr lang="id-ID" sz="2100">
                <a:ea typeface="+mn-lt"/>
                <a:cs typeface="+mn-lt"/>
              </a:rPr>
              <a:t> lakukan bila </a:t>
            </a:r>
            <a:r>
              <a:rPr lang="id-ID" sz="2100" err="1">
                <a:ea typeface="+mn-lt"/>
                <a:cs typeface="+mn-lt"/>
              </a:rPr>
              <a:t>anda</a:t>
            </a:r>
            <a:r>
              <a:rPr lang="id-ID" sz="2100">
                <a:ea typeface="+mn-lt"/>
                <a:cs typeface="+mn-lt"/>
              </a:rPr>
              <a:t> tidak mendapatkan </a:t>
            </a:r>
            <a:r>
              <a:rPr lang="id-ID" sz="2100" err="1">
                <a:ea typeface="+mn-lt"/>
                <a:cs typeface="+mn-lt"/>
              </a:rPr>
              <a:t>giveaway</a:t>
            </a:r>
            <a:r>
              <a:rPr lang="id-ID" sz="2100">
                <a:ea typeface="+mn-lt"/>
                <a:cs typeface="+mn-lt"/>
              </a:rPr>
              <a:t> tersebut?</a:t>
            </a:r>
          </a:p>
          <a:p>
            <a:pPr>
              <a:buFont typeface="Wingdings 3"/>
              <a:buChar char=""/>
            </a:pPr>
            <a:endParaRPr lang="id-ID" sz="2100">
              <a:ea typeface="+mn-lt"/>
              <a:cs typeface="+mn-lt"/>
            </a:endParaRPr>
          </a:p>
          <a:p>
            <a:pPr marL="0" indent="0">
              <a:buNone/>
            </a:pPr>
            <a:endParaRPr lang="en-US" sz="2100" b="1"/>
          </a:p>
        </p:txBody>
      </p:sp>
    </p:spTree>
    <p:extLst>
      <p:ext uri="{BB962C8B-B14F-4D97-AF65-F5344CB8AC3E}">
        <p14:creationId xmlns:p14="http://schemas.microsoft.com/office/powerpoint/2010/main" val="40784902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00D171-98B5-4765-94FB-34726D002F02}"/>
              </a:ext>
            </a:extLst>
          </p:cNvPr>
          <p:cNvSpPr>
            <a:spLocks noGrp="1"/>
          </p:cNvSpPr>
          <p:nvPr>
            <p:ph type="title"/>
          </p:nvPr>
        </p:nvSpPr>
        <p:spPr>
          <a:xfrm>
            <a:off x="677334" y="609600"/>
            <a:ext cx="9118036" cy="705853"/>
          </a:xfrm>
        </p:spPr>
        <p:txBody>
          <a:bodyPr>
            <a:normAutofit fontScale="90000"/>
          </a:bodyPr>
          <a:lstStyle/>
          <a:p>
            <a:r>
              <a:rPr lang="en-US" err="1">
                <a:ea typeface="+mj-lt"/>
                <a:cs typeface="+mj-lt"/>
              </a:rPr>
              <a:t>Membuat</a:t>
            </a:r>
            <a:r>
              <a:rPr lang="en-US">
                <a:ea typeface="+mj-lt"/>
                <a:cs typeface="+mj-lt"/>
              </a:rPr>
              <a:t> </a:t>
            </a:r>
            <a:r>
              <a:rPr lang="en-US"/>
              <a:t>Daftar </a:t>
            </a:r>
            <a:r>
              <a:rPr lang="en-US" err="1"/>
              <a:t>Pertanyaan</a:t>
            </a:r>
            <a:r>
              <a:rPr lang="en-US"/>
              <a:t> </a:t>
            </a:r>
            <a:r>
              <a:rPr lang="en-US" err="1"/>
              <a:t>Untuk</a:t>
            </a:r>
            <a:r>
              <a:rPr lang="en-US"/>
              <a:t> Calon Vendor</a:t>
            </a:r>
          </a:p>
        </p:txBody>
      </p:sp>
      <p:sp>
        <p:nvSpPr>
          <p:cNvPr id="3" name="Content Placeholder 2">
            <a:extLst>
              <a:ext uri="{FF2B5EF4-FFF2-40B4-BE49-F238E27FC236}">
                <a16:creationId xmlns:a16="http://schemas.microsoft.com/office/drawing/2014/main" xmlns="" id="{56353223-FF2B-4F65-BD68-010383A22FDD}"/>
              </a:ext>
            </a:extLst>
          </p:cNvPr>
          <p:cNvSpPr>
            <a:spLocks noGrp="1"/>
          </p:cNvSpPr>
          <p:nvPr>
            <p:ph idx="1"/>
          </p:nvPr>
        </p:nvSpPr>
        <p:spPr>
          <a:xfrm>
            <a:off x="677334" y="1452063"/>
            <a:ext cx="8596668" cy="4843299"/>
          </a:xfrm>
        </p:spPr>
        <p:txBody>
          <a:bodyPr vert="horz" lIns="91440" tIns="45720" rIns="91440" bIns="45720" numCol="2" rtlCol="0" anchor="t">
            <a:normAutofit fontScale="92500" lnSpcReduction="20000"/>
          </a:bodyPr>
          <a:lstStyle/>
          <a:p>
            <a:r>
              <a:rPr lang="id-ID">
                <a:ea typeface="+mn-lt"/>
                <a:cs typeface="+mn-lt"/>
              </a:rPr>
              <a:t>Nama</a:t>
            </a:r>
            <a:endParaRPr lang="en-US">
              <a:ea typeface="+mn-lt"/>
              <a:cs typeface="+mn-lt"/>
            </a:endParaRPr>
          </a:p>
          <a:p>
            <a:r>
              <a:rPr lang="id-ID">
                <a:ea typeface="+mn-lt"/>
                <a:cs typeface="+mn-lt"/>
              </a:rPr>
              <a:t>Usia</a:t>
            </a:r>
            <a:endParaRPr lang="en-US">
              <a:ea typeface="+mn-lt"/>
              <a:cs typeface="+mn-lt"/>
            </a:endParaRPr>
          </a:p>
          <a:p>
            <a:r>
              <a:rPr lang="id-ID">
                <a:ea typeface="+mn-lt"/>
                <a:cs typeface="+mn-lt"/>
              </a:rPr>
              <a:t>Status / Pekerjaan</a:t>
            </a:r>
            <a:endParaRPr lang="en-US">
              <a:ea typeface="+mn-lt"/>
              <a:cs typeface="+mn-lt"/>
            </a:endParaRPr>
          </a:p>
          <a:p>
            <a:r>
              <a:rPr lang="id-ID" err="1">
                <a:ea typeface="+mn-lt"/>
                <a:cs typeface="+mn-lt"/>
              </a:rPr>
              <a:t>No</a:t>
            </a:r>
            <a:r>
              <a:rPr lang="id-ID">
                <a:ea typeface="+mn-lt"/>
                <a:cs typeface="+mn-lt"/>
              </a:rPr>
              <a:t> Hp</a:t>
            </a:r>
            <a:endParaRPr lang="en-US">
              <a:ea typeface="+mn-lt"/>
              <a:cs typeface="+mn-lt"/>
            </a:endParaRPr>
          </a:p>
          <a:p>
            <a:r>
              <a:rPr lang="id-ID">
                <a:ea typeface="+mn-lt"/>
                <a:cs typeface="+mn-lt"/>
              </a:rPr>
              <a:t>Berapa pendapatan tiap bulan dari berjualan pakaian </a:t>
            </a:r>
            <a:r>
              <a:rPr lang="id-ID" err="1">
                <a:ea typeface="+mn-lt"/>
                <a:cs typeface="+mn-lt"/>
              </a:rPr>
              <a:t>second</a:t>
            </a:r>
            <a:r>
              <a:rPr lang="id-ID">
                <a:ea typeface="+mn-lt"/>
                <a:cs typeface="+mn-lt"/>
              </a:rPr>
              <a:t>?</a:t>
            </a:r>
            <a:endParaRPr lang="en-US">
              <a:ea typeface="+mn-lt"/>
              <a:cs typeface="+mn-lt"/>
            </a:endParaRPr>
          </a:p>
          <a:p>
            <a:r>
              <a:rPr lang="id-ID">
                <a:ea typeface="+mn-lt"/>
                <a:cs typeface="+mn-lt"/>
              </a:rPr>
              <a:t>Berapa </a:t>
            </a:r>
            <a:r>
              <a:rPr lang="id-ID" err="1">
                <a:ea typeface="+mn-lt"/>
                <a:cs typeface="+mn-lt"/>
              </a:rPr>
              <a:t>budget</a:t>
            </a:r>
            <a:r>
              <a:rPr lang="id-ID">
                <a:ea typeface="+mn-lt"/>
                <a:cs typeface="+mn-lt"/>
              </a:rPr>
              <a:t> yang disiapkan tiap bulan untuk membeli barang untuk dijual kembali?</a:t>
            </a:r>
            <a:endParaRPr lang="en-US">
              <a:ea typeface="+mn-lt"/>
              <a:cs typeface="+mn-lt"/>
            </a:endParaRPr>
          </a:p>
          <a:p>
            <a:r>
              <a:rPr lang="id-ID">
                <a:ea typeface="+mn-lt"/>
                <a:cs typeface="+mn-lt"/>
              </a:rPr>
              <a:t>Pengunjung yang membeli lebih banyak laki-laki atau perempuan?</a:t>
            </a:r>
            <a:endParaRPr lang="en-US">
              <a:ea typeface="+mn-lt"/>
              <a:cs typeface="+mn-lt"/>
            </a:endParaRPr>
          </a:p>
          <a:p>
            <a:r>
              <a:rPr lang="id-ID">
                <a:ea typeface="+mn-lt"/>
                <a:cs typeface="+mn-lt"/>
              </a:rPr>
              <a:t>Kisaran umur yang membeli produk </a:t>
            </a:r>
            <a:r>
              <a:rPr lang="id-ID" err="1">
                <a:ea typeface="+mn-lt"/>
                <a:cs typeface="+mn-lt"/>
              </a:rPr>
              <a:t>fashion</a:t>
            </a:r>
            <a:r>
              <a:rPr lang="id-ID">
                <a:ea typeface="+mn-lt"/>
                <a:cs typeface="+mn-lt"/>
              </a:rPr>
              <a:t> di toko </a:t>
            </a:r>
            <a:r>
              <a:rPr lang="id-ID" err="1">
                <a:ea typeface="+mn-lt"/>
                <a:cs typeface="+mn-lt"/>
              </a:rPr>
              <a:t>anda</a:t>
            </a:r>
            <a:r>
              <a:rPr lang="id-ID">
                <a:ea typeface="+mn-lt"/>
                <a:cs typeface="+mn-lt"/>
              </a:rPr>
              <a:t>?</a:t>
            </a:r>
            <a:endParaRPr lang="en-US">
              <a:ea typeface="+mn-lt"/>
              <a:cs typeface="+mn-lt"/>
            </a:endParaRPr>
          </a:p>
          <a:p>
            <a:r>
              <a:rPr lang="id-ID">
                <a:ea typeface="+mn-lt"/>
                <a:cs typeface="+mn-lt"/>
              </a:rPr>
              <a:t>Produk </a:t>
            </a:r>
            <a:r>
              <a:rPr lang="id-ID" err="1">
                <a:ea typeface="+mn-lt"/>
                <a:cs typeface="+mn-lt"/>
              </a:rPr>
              <a:t>fashion</a:t>
            </a:r>
            <a:r>
              <a:rPr lang="id-ID">
                <a:ea typeface="+mn-lt"/>
                <a:cs typeface="+mn-lt"/>
              </a:rPr>
              <a:t> apa yang sering dibeli </a:t>
            </a:r>
            <a:r>
              <a:rPr lang="id-ID" err="1">
                <a:ea typeface="+mn-lt"/>
                <a:cs typeface="+mn-lt"/>
              </a:rPr>
              <a:t>ditoko</a:t>
            </a:r>
            <a:r>
              <a:rPr lang="id-ID">
                <a:ea typeface="+mn-lt"/>
                <a:cs typeface="+mn-lt"/>
              </a:rPr>
              <a:t> </a:t>
            </a:r>
            <a:r>
              <a:rPr lang="id-ID" err="1">
                <a:ea typeface="+mn-lt"/>
                <a:cs typeface="+mn-lt"/>
              </a:rPr>
              <a:t>anda</a:t>
            </a:r>
            <a:r>
              <a:rPr lang="id-ID">
                <a:ea typeface="+mn-lt"/>
                <a:cs typeface="+mn-lt"/>
              </a:rPr>
              <a:t>?</a:t>
            </a:r>
            <a:endParaRPr lang="en-US">
              <a:ea typeface="+mn-lt"/>
              <a:cs typeface="+mn-lt"/>
            </a:endParaRPr>
          </a:p>
          <a:p>
            <a:r>
              <a:rPr lang="id-ID">
                <a:ea typeface="+mn-lt"/>
                <a:cs typeface="+mn-lt"/>
              </a:rPr>
              <a:t>Merek pakaian apa yang sering di cari oleh </a:t>
            </a:r>
            <a:r>
              <a:rPr lang="id-ID" err="1">
                <a:ea typeface="+mn-lt"/>
                <a:cs typeface="+mn-lt"/>
              </a:rPr>
              <a:t>customer</a:t>
            </a:r>
            <a:r>
              <a:rPr lang="id-ID">
                <a:ea typeface="+mn-lt"/>
                <a:cs typeface="+mn-lt"/>
              </a:rPr>
              <a:t> </a:t>
            </a:r>
            <a:r>
              <a:rPr lang="id-ID" err="1">
                <a:ea typeface="+mn-lt"/>
                <a:cs typeface="+mn-lt"/>
              </a:rPr>
              <a:t>anda</a:t>
            </a:r>
            <a:r>
              <a:rPr lang="id-ID">
                <a:ea typeface="+mn-lt"/>
                <a:cs typeface="+mn-lt"/>
              </a:rPr>
              <a:t>?</a:t>
            </a:r>
            <a:endParaRPr lang="en-US">
              <a:ea typeface="+mn-lt"/>
              <a:cs typeface="+mn-lt"/>
            </a:endParaRPr>
          </a:p>
          <a:p>
            <a:r>
              <a:rPr lang="id-ID">
                <a:ea typeface="+mn-lt"/>
                <a:cs typeface="+mn-lt"/>
              </a:rPr>
              <a:t>Saat orang membeli produk di toko </a:t>
            </a:r>
            <a:r>
              <a:rPr lang="id-ID" err="1">
                <a:ea typeface="+mn-lt"/>
                <a:cs typeface="+mn-lt"/>
              </a:rPr>
              <a:t>anda</a:t>
            </a:r>
            <a:r>
              <a:rPr lang="id-ID">
                <a:ea typeface="+mn-lt"/>
                <a:cs typeface="+mn-lt"/>
              </a:rPr>
              <a:t> rata-rata mereka membeli berapa produk?</a:t>
            </a:r>
            <a:endParaRPr lang="en-US">
              <a:ea typeface="+mn-lt"/>
              <a:cs typeface="+mn-lt"/>
            </a:endParaRPr>
          </a:p>
          <a:p>
            <a:r>
              <a:rPr lang="id-ID">
                <a:ea typeface="+mn-lt"/>
                <a:cs typeface="+mn-lt"/>
              </a:rPr>
              <a:t>Kisaran harga barang </a:t>
            </a:r>
            <a:r>
              <a:rPr lang="id-ID" err="1">
                <a:ea typeface="+mn-lt"/>
                <a:cs typeface="+mn-lt"/>
              </a:rPr>
              <a:t>second</a:t>
            </a:r>
            <a:r>
              <a:rPr lang="id-ID">
                <a:ea typeface="+mn-lt"/>
                <a:cs typeface="+mn-lt"/>
              </a:rPr>
              <a:t> yang </a:t>
            </a:r>
            <a:r>
              <a:rPr lang="id-ID" err="1">
                <a:ea typeface="+mn-lt"/>
                <a:cs typeface="+mn-lt"/>
              </a:rPr>
              <a:t>anda</a:t>
            </a:r>
            <a:r>
              <a:rPr lang="id-ID">
                <a:ea typeface="+mn-lt"/>
                <a:cs typeface="+mn-lt"/>
              </a:rPr>
              <a:t> jual?</a:t>
            </a:r>
            <a:endParaRPr lang="en-US">
              <a:ea typeface="+mn-lt"/>
              <a:cs typeface="+mn-lt"/>
            </a:endParaRPr>
          </a:p>
          <a:p>
            <a:r>
              <a:rPr lang="id-ID">
                <a:ea typeface="+mn-lt"/>
                <a:cs typeface="+mn-lt"/>
              </a:rPr>
              <a:t>Bagaimana awal mulai </a:t>
            </a:r>
            <a:r>
              <a:rPr lang="id-ID" err="1">
                <a:ea typeface="+mn-lt"/>
                <a:cs typeface="+mn-lt"/>
              </a:rPr>
              <a:t>anda</a:t>
            </a:r>
            <a:r>
              <a:rPr lang="id-ID">
                <a:ea typeface="+mn-lt"/>
                <a:cs typeface="+mn-lt"/>
              </a:rPr>
              <a:t> berdagang?</a:t>
            </a:r>
            <a:endParaRPr lang="en-US">
              <a:ea typeface="+mn-lt"/>
              <a:cs typeface="+mn-lt"/>
            </a:endParaRPr>
          </a:p>
          <a:p>
            <a:r>
              <a:rPr lang="id-ID">
                <a:ea typeface="+mn-lt"/>
                <a:cs typeface="+mn-lt"/>
              </a:rPr>
              <a:t>Sudah berapa lama </a:t>
            </a:r>
            <a:r>
              <a:rPr lang="id-ID" err="1">
                <a:ea typeface="+mn-lt"/>
                <a:cs typeface="+mn-lt"/>
              </a:rPr>
              <a:t>anda</a:t>
            </a:r>
            <a:r>
              <a:rPr lang="id-ID">
                <a:ea typeface="+mn-lt"/>
                <a:cs typeface="+mn-lt"/>
              </a:rPr>
              <a:t> berjualan produk </a:t>
            </a:r>
            <a:r>
              <a:rPr lang="id-ID" err="1">
                <a:ea typeface="+mn-lt"/>
                <a:cs typeface="+mn-lt"/>
              </a:rPr>
              <a:t>fashion</a:t>
            </a:r>
            <a:r>
              <a:rPr lang="id-ID">
                <a:ea typeface="+mn-lt"/>
                <a:cs typeface="+mn-lt"/>
              </a:rPr>
              <a:t>?</a:t>
            </a:r>
            <a:endParaRPr lang="en-US">
              <a:ea typeface="+mn-lt"/>
              <a:cs typeface="+mn-lt"/>
            </a:endParaRPr>
          </a:p>
          <a:p>
            <a:r>
              <a:rPr lang="id-ID">
                <a:ea typeface="+mn-lt"/>
                <a:cs typeface="+mn-lt"/>
              </a:rPr>
              <a:t>Apakah ada pengalaman pahit yang dialami ketika berjualan produk </a:t>
            </a:r>
            <a:r>
              <a:rPr lang="id-ID" err="1">
                <a:ea typeface="+mn-lt"/>
                <a:cs typeface="+mn-lt"/>
              </a:rPr>
              <a:t>fashion</a:t>
            </a:r>
            <a:r>
              <a:rPr lang="id-ID">
                <a:ea typeface="+mn-lt"/>
                <a:cs typeface="+mn-lt"/>
              </a:rPr>
              <a:t> </a:t>
            </a:r>
            <a:r>
              <a:rPr lang="id-ID" err="1">
                <a:ea typeface="+mn-lt"/>
                <a:cs typeface="+mn-lt"/>
              </a:rPr>
              <a:t>second</a:t>
            </a:r>
            <a:r>
              <a:rPr lang="id-ID">
                <a:ea typeface="+mn-lt"/>
                <a:cs typeface="+mn-lt"/>
              </a:rPr>
              <a:t>?</a:t>
            </a:r>
            <a:endParaRPr lang="en-US">
              <a:ea typeface="+mn-lt"/>
              <a:cs typeface="+mn-lt"/>
            </a:endParaRPr>
          </a:p>
          <a:p>
            <a:r>
              <a:rPr lang="id-ID">
                <a:ea typeface="+mn-lt"/>
                <a:cs typeface="+mn-lt"/>
              </a:rPr>
              <a:t>Bagaimana cara </a:t>
            </a:r>
            <a:r>
              <a:rPr lang="id-ID" err="1">
                <a:ea typeface="+mn-lt"/>
                <a:cs typeface="+mn-lt"/>
              </a:rPr>
              <a:t>anda</a:t>
            </a:r>
            <a:r>
              <a:rPr lang="id-ID">
                <a:ea typeface="+mn-lt"/>
                <a:cs typeface="+mn-lt"/>
              </a:rPr>
              <a:t> mengoptimalkan penjualan?</a:t>
            </a:r>
            <a:endParaRPr lang="en-US">
              <a:ea typeface="+mn-lt"/>
              <a:cs typeface="+mn-lt"/>
            </a:endParaRPr>
          </a:p>
          <a:p>
            <a:r>
              <a:rPr lang="id-ID">
                <a:ea typeface="+mn-lt"/>
                <a:cs typeface="+mn-lt"/>
              </a:rPr>
              <a:t>Kenapa </a:t>
            </a:r>
            <a:r>
              <a:rPr lang="id-ID" err="1">
                <a:ea typeface="+mn-lt"/>
                <a:cs typeface="+mn-lt"/>
              </a:rPr>
              <a:t>anda</a:t>
            </a:r>
            <a:r>
              <a:rPr lang="id-ID">
                <a:ea typeface="+mn-lt"/>
                <a:cs typeface="+mn-lt"/>
              </a:rPr>
              <a:t> memutuskan untuk menjual produk </a:t>
            </a:r>
            <a:r>
              <a:rPr lang="id-ID" err="1">
                <a:ea typeface="+mn-lt"/>
                <a:cs typeface="+mn-lt"/>
              </a:rPr>
              <a:t>fashion</a:t>
            </a:r>
            <a:r>
              <a:rPr lang="id-ID">
                <a:ea typeface="+mn-lt"/>
                <a:cs typeface="+mn-lt"/>
              </a:rPr>
              <a:t> </a:t>
            </a:r>
            <a:r>
              <a:rPr lang="id-ID" err="1">
                <a:ea typeface="+mn-lt"/>
                <a:cs typeface="+mn-lt"/>
              </a:rPr>
              <a:t>second</a:t>
            </a:r>
            <a:r>
              <a:rPr lang="id-ID">
                <a:ea typeface="+mn-lt"/>
                <a:cs typeface="+mn-lt"/>
              </a:rPr>
              <a:t>?</a:t>
            </a:r>
            <a:endParaRPr lang="en-US">
              <a:ea typeface="+mn-lt"/>
              <a:cs typeface="+mn-lt"/>
            </a:endParaRPr>
          </a:p>
          <a:p>
            <a:pPr lvl="0"/>
            <a:endParaRPr lang="en-US"/>
          </a:p>
        </p:txBody>
      </p:sp>
    </p:spTree>
    <p:extLst>
      <p:ext uri="{BB962C8B-B14F-4D97-AF65-F5344CB8AC3E}">
        <p14:creationId xmlns:p14="http://schemas.microsoft.com/office/powerpoint/2010/main" val="2843163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3F1C6D3-D707-44D2-B1C6-571F23C20517}"/>
              </a:ext>
            </a:extLst>
          </p:cNvPr>
          <p:cNvSpPr>
            <a:spLocks noGrp="1"/>
          </p:cNvSpPr>
          <p:nvPr>
            <p:ph type="title"/>
          </p:nvPr>
        </p:nvSpPr>
        <p:spPr>
          <a:xfrm>
            <a:off x="677334" y="609600"/>
            <a:ext cx="8596668" cy="663575"/>
          </a:xfrm>
        </p:spPr>
        <p:txBody>
          <a:bodyPr/>
          <a:lstStyle/>
          <a:p>
            <a:r>
              <a:rPr lang="en-US"/>
              <a:t>Interview Transcript Potential Customer</a:t>
            </a:r>
          </a:p>
        </p:txBody>
      </p:sp>
      <p:pic>
        <p:nvPicPr>
          <p:cNvPr id="3" name="Picture 3" descr="A screenshot of a cell phone&#10;&#10;Description generated with very high confidence">
            <a:extLst>
              <a:ext uri="{FF2B5EF4-FFF2-40B4-BE49-F238E27FC236}">
                <a16:creationId xmlns:a16="http://schemas.microsoft.com/office/drawing/2014/main" xmlns="" id="{2FBA94E8-BE55-42AF-8C03-DA193CD7EF6D}"/>
              </a:ext>
            </a:extLst>
          </p:cNvPr>
          <p:cNvPicPr>
            <a:picLocks noChangeAspect="1"/>
          </p:cNvPicPr>
          <p:nvPr/>
        </p:nvPicPr>
        <p:blipFill>
          <a:blip r:embed="rId2"/>
          <a:stretch>
            <a:fillRect/>
          </a:stretch>
        </p:blipFill>
        <p:spPr>
          <a:xfrm>
            <a:off x="4748213" y="1238250"/>
            <a:ext cx="2314575" cy="2714625"/>
          </a:xfrm>
          <a:prstGeom prst="rect">
            <a:avLst/>
          </a:prstGeom>
        </p:spPr>
      </p:pic>
      <p:pic>
        <p:nvPicPr>
          <p:cNvPr id="4" name="Picture 4" descr="A screenshot of a cell phone&#10;&#10;Description generated with very high confidence">
            <a:extLst>
              <a:ext uri="{FF2B5EF4-FFF2-40B4-BE49-F238E27FC236}">
                <a16:creationId xmlns:a16="http://schemas.microsoft.com/office/drawing/2014/main" xmlns="" id="{4290722D-B21C-42CB-BB37-04427EF774CA}"/>
              </a:ext>
            </a:extLst>
          </p:cNvPr>
          <p:cNvPicPr>
            <a:picLocks noChangeAspect="1"/>
          </p:cNvPicPr>
          <p:nvPr/>
        </p:nvPicPr>
        <p:blipFill>
          <a:blip r:embed="rId3"/>
          <a:stretch>
            <a:fillRect/>
          </a:stretch>
        </p:blipFill>
        <p:spPr>
          <a:xfrm>
            <a:off x="7062788" y="1238250"/>
            <a:ext cx="2314575" cy="2714625"/>
          </a:xfrm>
          <a:prstGeom prst="rect">
            <a:avLst/>
          </a:prstGeom>
        </p:spPr>
      </p:pic>
      <p:pic>
        <p:nvPicPr>
          <p:cNvPr id="5" name="Picture 5" descr="A screenshot of a cell phone&#10;&#10;Description generated with very high confidence">
            <a:extLst>
              <a:ext uri="{FF2B5EF4-FFF2-40B4-BE49-F238E27FC236}">
                <a16:creationId xmlns:a16="http://schemas.microsoft.com/office/drawing/2014/main" xmlns="" id="{8DD3E0DF-1A72-4C5E-88ED-0C0BADAE884D}"/>
              </a:ext>
            </a:extLst>
          </p:cNvPr>
          <p:cNvPicPr>
            <a:picLocks noChangeAspect="1"/>
          </p:cNvPicPr>
          <p:nvPr/>
        </p:nvPicPr>
        <p:blipFill>
          <a:blip r:embed="rId4"/>
          <a:stretch>
            <a:fillRect/>
          </a:stretch>
        </p:blipFill>
        <p:spPr>
          <a:xfrm>
            <a:off x="9377363" y="1238250"/>
            <a:ext cx="2314575" cy="2714625"/>
          </a:xfrm>
          <a:prstGeom prst="rect">
            <a:avLst/>
          </a:prstGeom>
        </p:spPr>
      </p:pic>
      <p:pic>
        <p:nvPicPr>
          <p:cNvPr id="6" name="Picture 6" descr="A screenshot of a cell phone&#10;&#10;Description generated with very high confidence">
            <a:extLst>
              <a:ext uri="{FF2B5EF4-FFF2-40B4-BE49-F238E27FC236}">
                <a16:creationId xmlns:a16="http://schemas.microsoft.com/office/drawing/2014/main" xmlns="" id="{05014561-27FF-4E92-A6BB-A026C148FB7B}"/>
              </a:ext>
            </a:extLst>
          </p:cNvPr>
          <p:cNvPicPr>
            <a:picLocks noChangeAspect="1"/>
          </p:cNvPicPr>
          <p:nvPr/>
        </p:nvPicPr>
        <p:blipFill>
          <a:blip r:embed="rId5"/>
          <a:stretch>
            <a:fillRect/>
          </a:stretch>
        </p:blipFill>
        <p:spPr>
          <a:xfrm>
            <a:off x="2433638" y="1238250"/>
            <a:ext cx="2314575" cy="2714625"/>
          </a:xfrm>
          <a:prstGeom prst="rect">
            <a:avLst/>
          </a:prstGeom>
        </p:spPr>
      </p:pic>
      <p:pic>
        <p:nvPicPr>
          <p:cNvPr id="7" name="Picture 7" descr="A screenshot of a cell phone&#10;&#10;Description generated with very high confidence">
            <a:extLst>
              <a:ext uri="{FF2B5EF4-FFF2-40B4-BE49-F238E27FC236}">
                <a16:creationId xmlns:a16="http://schemas.microsoft.com/office/drawing/2014/main" xmlns="" id="{5FAD622B-911E-48DE-B295-C116933B84AD}"/>
              </a:ext>
            </a:extLst>
          </p:cNvPr>
          <p:cNvPicPr>
            <a:picLocks noChangeAspect="1"/>
          </p:cNvPicPr>
          <p:nvPr/>
        </p:nvPicPr>
        <p:blipFill>
          <a:blip r:embed="rId6"/>
          <a:stretch>
            <a:fillRect/>
          </a:stretch>
        </p:blipFill>
        <p:spPr>
          <a:xfrm>
            <a:off x="119063" y="1238250"/>
            <a:ext cx="2314575" cy="2714625"/>
          </a:xfrm>
          <a:prstGeom prst="rect">
            <a:avLst/>
          </a:prstGeom>
        </p:spPr>
      </p:pic>
      <p:pic>
        <p:nvPicPr>
          <p:cNvPr id="8" name="Picture 8" descr="A screenshot of a cell phone&#10;&#10;Description generated with very high confidence">
            <a:extLst>
              <a:ext uri="{FF2B5EF4-FFF2-40B4-BE49-F238E27FC236}">
                <a16:creationId xmlns:a16="http://schemas.microsoft.com/office/drawing/2014/main" xmlns="" id="{1EA9E52C-6FCA-4E2C-83D0-CEE639D6B739}"/>
              </a:ext>
            </a:extLst>
          </p:cNvPr>
          <p:cNvPicPr>
            <a:picLocks noChangeAspect="1"/>
          </p:cNvPicPr>
          <p:nvPr/>
        </p:nvPicPr>
        <p:blipFill>
          <a:blip r:embed="rId7"/>
          <a:stretch>
            <a:fillRect/>
          </a:stretch>
        </p:blipFill>
        <p:spPr>
          <a:xfrm>
            <a:off x="7024688" y="3952875"/>
            <a:ext cx="2314575" cy="2838450"/>
          </a:xfrm>
          <a:prstGeom prst="rect">
            <a:avLst/>
          </a:prstGeom>
        </p:spPr>
      </p:pic>
      <p:pic>
        <p:nvPicPr>
          <p:cNvPr id="9" name="Picture 9" descr="A screenshot of a cell phone&#10;&#10;Description generated with very high confidence">
            <a:extLst>
              <a:ext uri="{FF2B5EF4-FFF2-40B4-BE49-F238E27FC236}">
                <a16:creationId xmlns:a16="http://schemas.microsoft.com/office/drawing/2014/main" xmlns="" id="{818C8EA2-8480-4E0D-82CF-66D35455EBA2}"/>
              </a:ext>
            </a:extLst>
          </p:cNvPr>
          <p:cNvPicPr>
            <a:picLocks noChangeAspect="1"/>
          </p:cNvPicPr>
          <p:nvPr/>
        </p:nvPicPr>
        <p:blipFill>
          <a:blip r:embed="rId8"/>
          <a:stretch>
            <a:fillRect/>
          </a:stretch>
        </p:blipFill>
        <p:spPr>
          <a:xfrm>
            <a:off x="4710113" y="3914775"/>
            <a:ext cx="2314575" cy="2876550"/>
          </a:xfrm>
          <a:prstGeom prst="rect">
            <a:avLst/>
          </a:prstGeom>
        </p:spPr>
      </p:pic>
      <p:pic>
        <p:nvPicPr>
          <p:cNvPr id="10" name="Picture 10" descr="A screenshot of a cell phone&#10;&#10;Description generated with very high confidence">
            <a:extLst>
              <a:ext uri="{FF2B5EF4-FFF2-40B4-BE49-F238E27FC236}">
                <a16:creationId xmlns:a16="http://schemas.microsoft.com/office/drawing/2014/main" xmlns="" id="{6AD45E27-60A4-44A0-AFFA-D85F89F10943}"/>
              </a:ext>
            </a:extLst>
          </p:cNvPr>
          <p:cNvPicPr>
            <a:picLocks noChangeAspect="1"/>
          </p:cNvPicPr>
          <p:nvPr/>
        </p:nvPicPr>
        <p:blipFill>
          <a:blip r:embed="rId9"/>
          <a:stretch>
            <a:fillRect/>
          </a:stretch>
        </p:blipFill>
        <p:spPr>
          <a:xfrm>
            <a:off x="2433638" y="3914775"/>
            <a:ext cx="2314575" cy="2876550"/>
          </a:xfrm>
          <a:prstGeom prst="rect">
            <a:avLst/>
          </a:prstGeom>
        </p:spPr>
      </p:pic>
      <p:pic>
        <p:nvPicPr>
          <p:cNvPr id="11" name="Picture 11" descr="A screenshot of a cell phone&#10;&#10;Description generated with very high confidence">
            <a:extLst>
              <a:ext uri="{FF2B5EF4-FFF2-40B4-BE49-F238E27FC236}">
                <a16:creationId xmlns:a16="http://schemas.microsoft.com/office/drawing/2014/main" xmlns="" id="{52BA18AF-821C-4C5F-9466-393258916017}"/>
              </a:ext>
            </a:extLst>
          </p:cNvPr>
          <p:cNvPicPr>
            <a:picLocks noChangeAspect="1"/>
          </p:cNvPicPr>
          <p:nvPr/>
        </p:nvPicPr>
        <p:blipFill>
          <a:blip r:embed="rId10"/>
          <a:stretch>
            <a:fillRect/>
          </a:stretch>
        </p:blipFill>
        <p:spPr>
          <a:xfrm>
            <a:off x="119063" y="3914775"/>
            <a:ext cx="2314575" cy="2876550"/>
          </a:xfrm>
          <a:prstGeom prst="rect">
            <a:avLst/>
          </a:prstGeom>
        </p:spPr>
      </p:pic>
      <p:pic>
        <p:nvPicPr>
          <p:cNvPr id="12" name="Picture 12" descr="A screenshot of a cell phone&#10;&#10;Description generated with very high confidence">
            <a:extLst>
              <a:ext uri="{FF2B5EF4-FFF2-40B4-BE49-F238E27FC236}">
                <a16:creationId xmlns:a16="http://schemas.microsoft.com/office/drawing/2014/main" xmlns="" id="{1F87ECF4-D7E2-48D1-A74C-7ED6D04D6870}"/>
              </a:ext>
            </a:extLst>
          </p:cNvPr>
          <p:cNvPicPr>
            <a:picLocks noChangeAspect="1"/>
          </p:cNvPicPr>
          <p:nvPr/>
        </p:nvPicPr>
        <p:blipFill>
          <a:blip r:embed="rId11"/>
          <a:stretch>
            <a:fillRect/>
          </a:stretch>
        </p:blipFill>
        <p:spPr>
          <a:xfrm>
            <a:off x="9339263" y="3952875"/>
            <a:ext cx="2352675" cy="2838450"/>
          </a:xfrm>
          <a:prstGeom prst="rect">
            <a:avLst/>
          </a:prstGeom>
        </p:spPr>
      </p:pic>
    </p:spTree>
    <p:extLst>
      <p:ext uri="{BB962C8B-B14F-4D97-AF65-F5344CB8AC3E}">
        <p14:creationId xmlns:p14="http://schemas.microsoft.com/office/powerpoint/2010/main" val="8846199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 screenshot of text&#10;&#10;Description generated with very high confidence">
            <a:extLst>
              <a:ext uri="{FF2B5EF4-FFF2-40B4-BE49-F238E27FC236}">
                <a16:creationId xmlns:a16="http://schemas.microsoft.com/office/drawing/2014/main" xmlns="" id="{94F2552C-16B3-4E9C-952A-ABB7D7ADBA26}"/>
              </a:ext>
            </a:extLst>
          </p:cNvPr>
          <p:cNvPicPr>
            <a:picLocks noChangeAspect="1"/>
          </p:cNvPicPr>
          <p:nvPr/>
        </p:nvPicPr>
        <p:blipFill>
          <a:blip r:embed="rId2"/>
          <a:stretch>
            <a:fillRect/>
          </a:stretch>
        </p:blipFill>
        <p:spPr>
          <a:xfrm>
            <a:off x="2309813" y="0"/>
            <a:ext cx="2314575" cy="3686175"/>
          </a:xfrm>
          <a:prstGeom prst="rect">
            <a:avLst/>
          </a:prstGeom>
        </p:spPr>
      </p:pic>
      <p:pic>
        <p:nvPicPr>
          <p:cNvPr id="4" name="Picture 4" descr="A screenshot of a cell phone&#10;&#10;Description generated with very high confidence">
            <a:extLst>
              <a:ext uri="{FF2B5EF4-FFF2-40B4-BE49-F238E27FC236}">
                <a16:creationId xmlns:a16="http://schemas.microsoft.com/office/drawing/2014/main" xmlns="" id="{92221E4B-EA08-4412-8F30-9B0F62F94AC4}"/>
              </a:ext>
            </a:extLst>
          </p:cNvPr>
          <p:cNvPicPr>
            <a:picLocks noChangeAspect="1"/>
          </p:cNvPicPr>
          <p:nvPr/>
        </p:nvPicPr>
        <p:blipFill>
          <a:blip r:embed="rId3"/>
          <a:stretch>
            <a:fillRect/>
          </a:stretch>
        </p:blipFill>
        <p:spPr>
          <a:xfrm>
            <a:off x="-4762" y="0"/>
            <a:ext cx="2314575" cy="3686175"/>
          </a:xfrm>
          <a:prstGeom prst="rect">
            <a:avLst/>
          </a:prstGeom>
        </p:spPr>
      </p:pic>
      <p:pic>
        <p:nvPicPr>
          <p:cNvPr id="5" name="Picture 5" descr="A picture containing outdoor, black, metal, side&#10;&#10;Description generated with very high confidence">
            <a:extLst>
              <a:ext uri="{FF2B5EF4-FFF2-40B4-BE49-F238E27FC236}">
                <a16:creationId xmlns:a16="http://schemas.microsoft.com/office/drawing/2014/main" xmlns="" id="{8EA17C1F-4C8B-4DA5-8377-8791A08BD941}"/>
              </a:ext>
            </a:extLst>
          </p:cNvPr>
          <p:cNvPicPr>
            <a:picLocks noChangeAspect="1"/>
          </p:cNvPicPr>
          <p:nvPr/>
        </p:nvPicPr>
        <p:blipFill>
          <a:blip r:embed="rId4"/>
          <a:stretch>
            <a:fillRect/>
          </a:stretch>
        </p:blipFill>
        <p:spPr>
          <a:xfrm>
            <a:off x="9253538" y="0"/>
            <a:ext cx="2314575" cy="3686175"/>
          </a:xfrm>
          <a:prstGeom prst="rect">
            <a:avLst/>
          </a:prstGeom>
        </p:spPr>
      </p:pic>
      <p:pic>
        <p:nvPicPr>
          <p:cNvPr id="6" name="Picture 6" descr="A black and blue text&#10;&#10;Description generated with high confidence">
            <a:extLst>
              <a:ext uri="{FF2B5EF4-FFF2-40B4-BE49-F238E27FC236}">
                <a16:creationId xmlns:a16="http://schemas.microsoft.com/office/drawing/2014/main" xmlns="" id="{C287C0B5-6804-4628-BA41-79CBF4FCE132}"/>
              </a:ext>
            </a:extLst>
          </p:cNvPr>
          <p:cNvPicPr>
            <a:picLocks noChangeAspect="1"/>
          </p:cNvPicPr>
          <p:nvPr/>
        </p:nvPicPr>
        <p:blipFill>
          <a:blip r:embed="rId5"/>
          <a:stretch>
            <a:fillRect/>
          </a:stretch>
        </p:blipFill>
        <p:spPr>
          <a:xfrm>
            <a:off x="6938963" y="0"/>
            <a:ext cx="2314575" cy="3686175"/>
          </a:xfrm>
          <a:prstGeom prst="rect">
            <a:avLst/>
          </a:prstGeom>
        </p:spPr>
      </p:pic>
      <p:pic>
        <p:nvPicPr>
          <p:cNvPr id="7" name="Picture 7" descr="A black and blue text&#10;&#10;Description generated with high confidence">
            <a:extLst>
              <a:ext uri="{FF2B5EF4-FFF2-40B4-BE49-F238E27FC236}">
                <a16:creationId xmlns:a16="http://schemas.microsoft.com/office/drawing/2014/main" xmlns="" id="{B206F672-B204-49BD-B669-D2440A99B9A5}"/>
              </a:ext>
            </a:extLst>
          </p:cNvPr>
          <p:cNvPicPr>
            <a:picLocks noChangeAspect="1"/>
          </p:cNvPicPr>
          <p:nvPr/>
        </p:nvPicPr>
        <p:blipFill>
          <a:blip r:embed="rId6"/>
          <a:stretch>
            <a:fillRect/>
          </a:stretch>
        </p:blipFill>
        <p:spPr>
          <a:xfrm>
            <a:off x="4624388" y="0"/>
            <a:ext cx="2314575" cy="3686175"/>
          </a:xfrm>
          <a:prstGeom prst="rect">
            <a:avLst/>
          </a:prstGeom>
        </p:spPr>
      </p:pic>
      <p:pic>
        <p:nvPicPr>
          <p:cNvPr id="8" name="Picture 8" descr="A picture containing outdoor, black, metal, side&#10;&#10;Description generated with very high confidence">
            <a:extLst>
              <a:ext uri="{FF2B5EF4-FFF2-40B4-BE49-F238E27FC236}">
                <a16:creationId xmlns:a16="http://schemas.microsoft.com/office/drawing/2014/main" xmlns="" id="{D6B0E2B6-13C0-46CD-A8F0-3E6E18343D4C}"/>
              </a:ext>
            </a:extLst>
          </p:cNvPr>
          <p:cNvPicPr>
            <a:picLocks noChangeAspect="1"/>
          </p:cNvPicPr>
          <p:nvPr/>
        </p:nvPicPr>
        <p:blipFill>
          <a:blip r:embed="rId7"/>
          <a:stretch>
            <a:fillRect/>
          </a:stretch>
        </p:blipFill>
        <p:spPr>
          <a:xfrm>
            <a:off x="4624388" y="3686175"/>
            <a:ext cx="2314575" cy="3171825"/>
          </a:xfrm>
          <a:prstGeom prst="rect">
            <a:avLst/>
          </a:prstGeom>
        </p:spPr>
      </p:pic>
      <p:pic>
        <p:nvPicPr>
          <p:cNvPr id="9" name="Picture 9" descr="A screenshot of a cell phone&#10;&#10;Description generated with high confidence">
            <a:extLst>
              <a:ext uri="{FF2B5EF4-FFF2-40B4-BE49-F238E27FC236}">
                <a16:creationId xmlns:a16="http://schemas.microsoft.com/office/drawing/2014/main" xmlns="" id="{55DB42A4-E589-4D3E-A360-DBA05C488DCC}"/>
              </a:ext>
            </a:extLst>
          </p:cNvPr>
          <p:cNvPicPr>
            <a:picLocks noChangeAspect="1"/>
          </p:cNvPicPr>
          <p:nvPr/>
        </p:nvPicPr>
        <p:blipFill>
          <a:blip r:embed="rId8"/>
          <a:stretch>
            <a:fillRect/>
          </a:stretch>
        </p:blipFill>
        <p:spPr>
          <a:xfrm>
            <a:off x="2309813" y="3686175"/>
            <a:ext cx="2314575" cy="3171825"/>
          </a:xfrm>
          <a:prstGeom prst="rect">
            <a:avLst/>
          </a:prstGeom>
        </p:spPr>
      </p:pic>
      <p:pic>
        <p:nvPicPr>
          <p:cNvPr id="10" name="Picture 10" descr="A screenshot of a cell phone&#10;&#10;Description generated with very high confidence">
            <a:extLst>
              <a:ext uri="{FF2B5EF4-FFF2-40B4-BE49-F238E27FC236}">
                <a16:creationId xmlns:a16="http://schemas.microsoft.com/office/drawing/2014/main" xmlns="" id="{D938E5AA-F0F1-4F1C-9D14-849EBAA3C8EB}"/>
              </a:ext>
            </a:extLst>
          </p:cNvPr>
          <p:cNvPicPr>
            <a:picLocks noChangeAspect="1"/>
          </p:cNvPicPr>
          <p:nvPr/>
        </p:nvPicPr>
        <p:blipFill>
          <a:blip r:embed="rId9"/>
          <a:stretch>
            <a:fillRect/>
          </a:stretch>
        </p:blipFill>
        <p:spPr>
          <a:xfrm>
            <a:off x="-4763" y="3638550"/>
            <a:ext cx="2314575" cy="3219450"/>
          </a:xfrm>
          <a:prstGeom prst="rect">
            <a:avLst/>
          </a:prstGeom>
        </p:spPr>
      </p:pic>
      <p:pic>
        <p:nvPicPr>
          <p:cNvPr id="11" name="Picture 11" descr="A picture containing black, parked&#10;&#10;Description generated with very high confidence">
            <a:extLst>
              <a:ext uri="{FF2B5EF4-FFF2-40B4-BE49-F238E27FC236}">
                <a16:creationId xmlns:a16="http://schemas.microsoft.com/office/drawing/2014/main" xmlns="" id="{7C0F39D8-56F9-4BD7-9397-F2A33A39BF21}"/>
              </a:ext>
            </a:extLst>
          </p:cNvPr>
          <p:cNvPicPr>
            <a:picLocks noChangeAspect="1"/>
          </p:cNvPicPr>
          <p:nvPr/>
        </p:nvPicPr>
        <p:blipFill>
          <a:blip r:embed="rId10"/>
          <a:stretch>
            <a:fillRect/>
          </a:stretch>
        </p:blipFill>
        <p:spPr>
          <a:xfrm>
            <a:off x="9253538" y="3686175"/>
            <a:ext cx="2314575" cy="3171825"/>
          </a:xfrm>
          <a:prstGeom prst="rect">
            <a:avLst/>
          </a:prstGeom>
        </p:spPr>
      </p:pic>
      <p:pic>
        <p:nvPicPr>
          <p:cNvPr id="12" name="Picture 12" descr="A black and blue text&#10;&#10;Description generated with very high confidence">
            <a:extLst>
              <a:ext uri="{FF2B5EF4-FFF2-40B4-BE49-F238E27FC236}">
                <a16:creationId xmlns:a16="http://schemas.microsoft.com/office/drawing/2014/main" xmlns="" id="{C41FCE39-CAD8-460F-903C-A78785475FEB}"/>
              </a:ext>
            </a:extLst>
          </p:cNvPr>
          <p:cNvPicPr>
            <a:picLocks noChangeAspect="1"/>
          </p:cNvPicPr>
          <p:nvPr/>
        </p:nvPicPr>
        <p:blipFill>
          <a:blip r:embed="rId11"/>
          <a:stretch>
            <a:fillRect/>
          </a:stretch>
        </p:blipFill>
        <p:spPr>
          <a:xfrm>
            <a:off x="6938963" y="3686175"/>
            <a:ext cx="2314575" cy="3171825"/>
          </a:xfrm>
          <a:prstGeom prst="rect">
            <a:avLst/>
          </a:prstGeom>
        </p:spPr>
      </p:pic>
    </p:spTree>
    <p:extLst>
      <p:ext uri="{BB962C8B-B14F-4D97-AF65-F5344CB8AC3E}">
        <p14:creationId xmlns:p14="http://schemas.microsoft.com/office/powerpoint/2010/main" val="1155158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385395-7876-47F0-BB06-E85AC94265B4}"/>
              </a:ext>
            </a:extLst>
          </p:cNvPr>
          <p:cNvSpPr>
            <a:spLocks noGrp="1"/>
          </p:cNvSpPr>
          <p:nvPr>
            <p:ph type="title"/>
          </p:nvPr>
        </p:nvSpPr>
        <p:spPr>
          <a:xfrm>
            <a:off x="356492" y="409074"/>
            <a:ext cx="8770457" cy="1320800"/>
          </a:xfrm>
        </p:spPr>
        <p:txBody>
          <a:bodyPr/>
          <a:lstStyle/>
          <a:p>
            <a:r>
              <a:rPr lang="en-US">
                <a:ea typeface="+mj-lt"/>
                <a:cs typeface="+mj-lt"/>
              </a:rPr>
              <a:t>Hasil </a:t>
            </a:r>
            <a:r>
              <a:rPr lang="en-US" err="1">
                <a:ea typeface="+mj-lt"/>
                <a:cs typeface="+mj-lt"/>
              </a:rPr>
              <a:t>Wawancara</a:t>
            </a:r>
            <a:r>
              <a:rPr lang="en-US">
                <a:ea typeface="+mj-lt"/>
                <a:cs typeface="+mj-lt"/>
              </a:rPr>
              <a:t> </a:t>
            </a:r>
            <a:r>
              <a:rPr lang="en-US" err="1">
                <a:ea typeface="+mj-lt"/>
                <a:cs typeface="+mj-lt"/>
              </a:rPr>
              <a:t>dengan</a:t>
            </a:r>
            <a:r>
              <a:rPr lang="en-US">
                <a:ea typeface="+mj-lt"/>
                <a:cs typeface="+mj-lt"/>
              </a:rPr>
              <a:t> Calon </a:t>
            </a:r>
            <a:r>
              <a:rPr lang="en-US" err="1">
                <a:ea typeface="+mj-lt"/>
                <a:cs typeface="+mj-lt"/>
              </a:rPr>
              <a:t>Pelanggan</a:t>
            </a:r>
            <a:r>
              <a:rPr lang="en-US">
                <a:ea typeface="+mj-lt"/>
                <a:cs typeface="+mj-lt"/>
              </a:rPr>
              <a:t> </a:t>
            </a:r>
            <a:r>
              <a:rPr lang="en-US" err="1">
                <a:ea typeface="+mj-lt"/>
                <a:cs typeface="+mj-lt"/>
              </a:rPr>
              <a:t>Potensial</a:t>
            </a:r>
            <a:endParaRPr lang="en-US" err="1"/>
          </a:p>
          <a:p>
            <a:endParaRPr lang="en-US"/>
          </a:p>
        </p:txBody>
      </p:sp>
      <p:pic>
        <p:nvPicPr>
          <p:cNvPr id="5" name="Content Placeholder 4">
            <a:extLst>
              <a:ext uri="{FF2B5EF4-FFF2-40B4-BE49-F238E27FC236}">
                <a16:creationId xmlns:a16="http://schemas.microsoft.com/office/drawing/2014/main" xmlns="" id="{D58FF626-900C-4D59-80B6-49B73DDA9E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775" y="1672316"/>
            <a:ext cx="2183308" cy="3881437"/>
          </a:xfrm>
        </p:spPr>
      </p:pic>
      <p:pic>
        <p:nvPicPr>
          <p:cNvPr id="7" name="Picture 6">
            <a:extLst>
              <a:ext uri="{FF2B5EF4-FFF2-40B4-BE49-F238E27FC236}">
                <a16:creationId xmlns:a16="http://schemas.microsoft.com/office/drawing/2014/main" xmlns="" id="{264F7A07-1ABF-450F-A719-765443724A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3086" y="1672312"/>
            <a:ext cx="2364216" cy="3881437"/>
          </a:xfrm>
          <a:prstGeom prst="rect">
            <a:avLst/>
          </a:prstGeom>
        </p:spPr>
      </p:pic>
      <p:pic>
        <p:nvPicPr>
          <p:cNvPr id="9" name="Picture 8">
            <a:extLst>
              <a:ext uri="{FF2B5EF4-FFF2-40B4-BE49-F238E27FC236}">
                <a16:creationId xmlns:a16="http://schemas.microsoft.com/office/drawing/2014/main" xmlns="" id="{2C8D9B19-1B6D-4F06-86EC-E5EA813565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8358" y="1672314"/>
            <a:ext cx="2364216" cy="3881438"/>
          </a:xfrm>
          <a:prstGeom prst="rect">
            <a:avLst/>
          </a:prstGeom>
        </p:spPr>
      </p:pic>
      <p:pic>
        <p:nvPicPr>
          <p:cNvPr id="11" name="Picture 10">
            <a:extLst>
              <a:ext uri="{FF2B5EF4-FFF2-40B4-BE49-F238E27FC236}">
                <a16:creationId xmlns:a16="http://schemas.microsoft.com/office/drawing/2014/main" xmlns="" id="{E766D1EA-5459-4CC3-9CFE-69A7739D3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65768" y="1672313"/>
            <a:ext cx="2376053" cy="3881437"/>
          </a:xfrm>
          <a:prstGeom prst="rect">
            <a:avLst/>
          </a:prstGeom>
        </p:spPr>
      </p:pic>
      <p:pic>
        <p:nvPicPr>
          <p:cNvPr id="13" name="Picture 12">
            <a:extLst>
              <a:ext uri="{FF2B5EF4-FFF2-40B4-BE49-F238E27FC236}">
                <a16:creationId xmlns:a16="http://schemas.microsoft.com/office/drawing/2014/main" xmlns="" id="{A264F84D-FB65-44F3-B5AC-76402083A1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7748" y="1672312"/>
            <a:ext cx="2376053" cy="3881437"/>
          </a:xfrm>
          <a:prstGeom prst="rect">
            <a:avLst/>
          </a:prstGeom>
        </p:spPr>
      </p:pic>
    </p:spTree>
    <p:extLst>
      <p:ext uri="{BB962C8B-B14F-4D97-AF65-F5344CB8AC3E}">
        <p14:creationId xmlns:p14="http://schemas.microsoft.com/office/powerpoint/2010/main" val="10494193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00D171-98B5-4765-94FB-34726D002F02}"/>
              </a:ext>
            </a:extLst>
          </p:cNvPr>
          <p:cNvSpPr>
            <a:spLocks noGrp="1"/>
          </p:cNvSpPr>
          <p:nvPr>
            <p:ph type="title"/>
          </p:nvPr>
        </p:nvSpPr>
        <p:spPr/>
        <p:txBody>
          <a:bodyPr/>
          <a:lstStyle/>
          <a:p>
            <a:r>
              <a:rPr lang="en-US"/>
              <a:t>Hasil </a:t>
            </a:r>
            <a:r>
              <a:rPr lang="en-US" err="1"/>
              <a:t>Wawancara</a:t>
            </a:r>
            <a:r>
              <a:rPr lang="en-US"/>
              <a:t> </a:t>
            </a:r>
            <a:r>
              <a:rPr lang="en-US" err="1"/>
              <a:t>dengan</a:t>
            </a:r>
            <a:r>
              <a:rPr lang="en-US"/>
              <a:t> Vendor</a:t>
            </a:r>
          </a:p>
        </p:txBody>
      </p:sp>
      <p:pic>
        <p:nvPicPr>
          <p:cNvPr id="4" name="Picture 4" descr="A screenshot of a cell phone&#10;&#10;Description automatically generated">
            <a:extLst>
              <a:ext uri="{FF2B5EF4-FFF2-40B4-BE49-F238E27FC236}">
                <a16:creationId xmlns:a16="http://schemas.microsoft.com/office/drawing/2014/main" xmlns="" id="{A2CFB127-4298-4CA5-9868-0CA65866BF03}"/>
              </a:ext>
            </a:extLst>
          </p:cNvPr>
          <p:cNvPicPr>
            <a:picLocks noGrp="1" noChangeAspect="1"/>
          </p:cNvPicPr>
          <p:nvPr>
            <p:ph idx="1"/>
          </p:nvPr>
        </p:nvPicPr>
        <p:blipFill>
          <a:blip r:embed="rId2"/>
          <a:stretch>
            <a:fillRect/>
          </a:stretch>
        </p:blipFill>
        <p:spPr>
          <a:xfrm>
            <a:off x="736487" y="1713065"/>
            <a:ext cx="7111599" cy="4267820"/>
          </a:xfrm>
        </p:spPr>
      </p:pic>
    </p:spTree>
    <p:extLst>
      <p:ext uri="{BB962C8B-B14F-4D97-AF65-F5344CB8AC3E}">
        <p14:creationId xmlns:p14="http://schemas.microsoft.com/office/powerpoint/2010/main" val="3151581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BABEF4-2E9F-4F5B-8BDF-B22C98974934}"/>
              </a:ext>
            </a:extLst>
          </p:cNvPr>
          <p:cNvSpPr>
            <a:spLocks noGrp="1"/>
          </p:cNvSpPr>
          <p:nvPr>
            <p:ph type="title"/>
          </p:nvPr>
        </p:nvSpPr>
        <p:spPr>
          <a:xfrm>
            <a:off x="643274" y="196427"/>
            <a:ext cx="4203045" cy="1375608"/>
          </a:xfrm>
        </p:spPr>
        <p:txBody>
          <a:bodyPr anchor="ctr">
            <a:normAutofit/>
          </a:bodyPr>
          <a:lstStyle/>
          <a:p>
            <a:r>
              <a:rPr lang="en-US">
                <a:solidFill>
                  <a:schemeClr val="tx1"/>
                </a:solidFill>
              </a:rPr>
              <a:t>Profil </a:t>
            </a:r>
            <a:r>
              <a:rPr lang="en-US" err="1">
                <a:solidFill>
                  <a:schemeClr val="tx1"/>
                </a:solidFill>
              </a:rPr>
              <a:t>Bidang</a:t>
            </a:r>
            <a:r>
              <a:rPr lang="en-US">
                <a:solidFill>
                  <a:schemeClr val="tx1"/>
                </a:solidFill>
              </a:rPr>
              <a:t> Usaha Start Up</a:t>
            </a:r>
          </a:p>
        </p:txBody>
      </p:sp>
      <p:sp>
        <p:nvSpPr>
          <p:cNvPr id="3" name="Content Placeholder 2">
            <a:extLst>
              <a:ext uri="{FF2B5EF4-FFF2-40B4-BE49-F238E27FC236}">
                <a16:creationId xmlns:a16="http://schemas.microsoft.com/office/drawing/2014/main" xmlns="" id="{4F323DBE-F692-480B-94BA-2095076524FC}"/>
              </a:ext>
            </a:extLst>
          </p:cNvPr>
          <p:cNvSpPr>
            <a:spLocks noGrp="1"/>
          </p:cNvSpPr>
          <p:nvPr>
            <p:ph idx="1"/>
          </p:nvPr>
        </p:nvSpPr>
        <p:spPr>
          <a:xfrm>
            <a:off x="199301" y="722855"/>
            <a:ext cx="4256926" cy="6140770"/>
          </a:xfrm>
        </p:spPr>
        <p:txBody>
          <a:bodyPr vert="horz" lIns="91440" tIns="45720" rIns="91440" bIns="45720" rtlCol="0" anchor="t">
            <a:noAutofit/>
          </a:bodyPr>
          <a:lstStyle/>
          <a:p>
            <a:pPr marL="0" indent="0">
              <a:lnSpc>
                <a:spcPct val="90000"/>
              </a:lnSpc>
              <a:buNone/>
            </a:pPr>
            <a:endParaRPr lang="id-ID" sz="1300">
              <a:solidFill>
                <a:schemeClr val="tx1"/>
              </a:solidFill>
              <a:latin typeface="Times New Roman"/>
              <a:ea typeface="+mn-lt"/>
              <a:cs typeface="Times New Roman"/>
            </a:endParaRPr>
          </a:p>
          <a:p>
            <a:pPr marL="0" indent="0">
              <a:lnSpc>
                <a:spcPct val="90000"/>
              </a:lnSpc>
              <a:buNone/>
            </a:pPr>
            <a:endParaRPr lang="id-ID" sz="1300">
              <a:solidFill>
                <a:schemeClr val="tx1"/>
              </a:solidFill>
              <a:latin typeface="Times New Roman"/>
              <a:ea typeface="+mn-lt"/>
              <a:cs typeface="Times New Roman"/>
            </a:endParaRPr>
          </a:p>
          <a:p>
            <a:pPr marL="0" indent="0">
              <a:lnSpc>
                <a:spcPct val="90000"/>
              </a:lnSpc>
              <a:buNone/>
            </a:pPr>
            <a:endParaRPr lang="id-ID" sz="1300">
              <a:solidFill>
                <a:schemeClr val="tx1"/>
              </a:solidFill>
              <a:latin typeface="Times New Roman"/>
              <a:ea typeface="+mn-lt"/>
              <a:cs typeface="Times New Roman"/>
            </a:endParaRPr>
          </a:p>
          <a:p>
            <a:pPr marL="0" indent="0">
              <a:lnSpc>
                <a:spcPct val="90000"/>
              </a:lnSpc>
              <a:buNone/>
            </a:pPr>
            <a:endParaRPr lang="id-ID" sz="1300">
              <a:solidFill>
                <a:schemeClr val="tx1"/>
              </a:solidFill>
              <a:latin typeface="Times New Roman"/>
              <a:ea typeface="+mn-lt"/>
              <a:cs typeface="Times New Roman"/>
            </a:endParaRPr>
          </a:p>
          <a:p>
            <a:pPr marL="0" indent="0">
              <a:lnSpc>
                <a:spcPct val="90000"/>
              </a:lnSpc>
              <a:buNone/>
            </a:pPr>
            <a:endParaRPr lang="id-ID" sz="1300">
              <a:solidFill>
                <a:schemeClr val="tx1"/>
              </a:solidFill>
              <a:latin typeface="Times New Roman"/>
              <a:ea typeface="+mn-lt"/>
              <a:cs typeface="Times New Roman"/>
            </a:endParaRPr>
          </a:p>
          <a:p>
            <a:pPr>
              <a:lnSpc>
                <a:spcPct val="90000"/>
              </a:lnSpc>
            </a:pPr>
            <a:r>
              <a:rPr lang="id-ID" err="1">
                <a:solidFill>
                  <a:schemeClr val="tx1"/>
                </a:solidFill>
                <a:latin typeface="Times New Roman"/>
                <a:ea typeface="+mn-lt"/>
                <a:cs typeface="Times New Roman"/>
              </a:rPr>
              <a:t>Ourwear</a:t>
            </a:r>
            <a:r>
              <a:rPr lang="id-ID">
                <a:solidFill>
                  <a:schemeClr val="tx1"/>
                </a:solidFill>
                <a:latin typeface="Times New Roman"/>
                <a:ea typeface="+mn-lt"/>
                <a:cs typeface="Times New Roman"/>
              </a:rPr>
              <a:t> merupakan </a:t>
            </a:r>
            <a:r>
              <a:rPr lang="id-ID" err="1">
                <a:solidFill>
                  <a:schemeClr val="tx1"/>
                </a:solidFill>
                <a:latin typeface="Times New Roman"/>
                <a:ea typeface="+mn-lt"/>
                <a:cs typeface="Times New Roman"/>
              </a:rPr>
              <a:t>startup</a:t>
            </a:r>
            <a:r>
              <a:rPr lang="id-ID">
                <a:solidFill>
                  <a:schemeClr val="tx1"/>
                </a:solidFill>
                <a:latin typeface="Times New Roman"/>
                <a:ea typeface="+mn-lt"/>
                <a:cs typeface="Times New Roman"/>
              </a:rPr>
              <a:t> teknologi informasi dalam bentuk </a:t>
            </a:r>
            <a:r>
              <a:rPr lang="id-ID" err="1">
                <a:solidFill>
                  <a:schemeClr val="tx1"/>
                </a:solidFill>
                <a:latin typeface="Times New Roman"/>
                <a:ea typeface="+mn-lt"/>
                <a:cs typeface="Times New Roman"/>
              </a:rPr>
              <a:t>mobile</a:t>
            </a:r>
            <a:r>
              <a:rPr lang="id-ID">
                <a:solidFill>
                  <a:schemeClr val="tx1"/>
                </a:solidFill>
                <a:latin typeface="Times New Roman"/>
                <a:ea typeface="+mn-lt"/>
                <a:cs typeface="Times New Roman"/>
              </a:rPr>
              <a:t> </a:t>
            </a:r>
            <a:r>
              <a:rPr lang="id-ID" err="1">
                <a:solidFill>
                  <a:schemeClr val="tx1"/>
                </a:solidFill>
                <a:latin typeface="Times New Roman"/>
                <a:ea typeface="+mn-lt"/>
                <a:cs typeface="Times New Roman"/>
              </a:rPr>
              <a:t>aplication</a:t>
            </a:r>
            <a:r>
              <a:rPr lang="id-ID">
                <a:solidFill>
                  <a:schemeClr val="tx1"/>
                </a:solidFill>
                <a:latin typeface="Times New Roman"/>
                <a:ea typeface="+mn-lt"/>
                <a:cs typeface="Times New Roman"/>
              </a:rPr>
              <a:t> yang bergerak di dalam industri atau sektor </a:t>
            </a:r>
            <a:r>
              <a:rPr lang="id-ID" err="1">
                <a:solidFill>
                  <a:schemeClr val="tx1"/>
                </a:solidFill>
                <a:latin typeface="Times New Roman"/>
                <a:ea typeface="+mn-lt"/>
                <a:cs typeface="Times New Roman"/>
              </a:rPr>
              <a:t>fashion</a:t>
            </a:r>
            <a:r>
              <a:rPr lang="id-ID">
                <a:solidFill>
                  <a:schemeClr val="tx1"/>
                </a:solidFill>
                <a:latin typeface="Times New Roman"/>
                <a:ea typeface="+mn-lt"/>
                <a:cs typeface="Times New Roman"/>
              </a:rPr>
              <a:t>.</a:t>
            </a:r>
            <a:endParaRPr lang="en-US">
              <a:solidFill>
                <a:schemeClr val="tx1"/>
              </a:solidFill>
              <a:latin typeface="Times New Roman"/>
              <a:ea typeface="+mn-lt"/>
              <a:cs typeface="Times New Roman"/>
            </a:endParaRPr>
          </a:p>
          <a:p>
            <a:pPr>
              <a:lnSpc>
                <a:spcPct val="90000"/>
              </a:lnSpc>
            </a:pPr>
            <a:r>
              <a:rPr lang="id-ID">
                <a:solidFill>
                  <a:schemeClr val="tx1"/>
                </a:solidFill>
                <a:latin typeface="Times New Roman"/>
                <a:ea typeface="+mn-lt"/>
                <a:cs typeface="Times New Roman"/>
              </a:rPr>
              <a:t> Dalam pengembangan aplikasi ini kami menerapkan model bisnis B2C dan juga C2C atau bisa dikatakan aplikasi </a:t>
            </a:r>
            <a:r>
              <a:rPr lang="id-ID" err="1">
                <a:solidFill>
                  <a:schemeClr val="tx1"/>
                </a:solidFill>
                <a:latin typeface="Times New Roman"/>
                <a:ea typeface="+mn-lt"/>
                <a:cs typeface="Times New Roman"/>
              </a:rPr>
              <a:t>Ourwear</a:t>
            </a:r>
            <a:r>
              <a:rPr lang="id-ID">
                <a:solidFill>
                  <a:schemeClr val="tx1"/>
                </a:solidFill>
                <a:latin typeface="Times New Roman"/>
                <a:ea typeface="+mn-lt"/>
                <a:cs typeface="Times New Roman"/>
              </a:rPr>
              <a:t> ini menggunakan metode </a:t>
            </a:r>
            <a:r>
              <a:rPr lang="id-ID" err="1">
                <a:solidFill>
                  <a:schemeClr val="tx1"/>
                </a:solidFill>
                <a:latin typeface="Times New Roman"/>
                <a:ea typeface="+mn-lt"/>
                <a:cs typeface="Times New Roman"/>
              </a:rPr>
              <a:t>multi</a:t>
            </a:r>
            <a:r>
              <a:rPr lang="id-ID">
                <a:solidFill>
                  <a:schemeClr val="tx1"/>
                </a:solidFill>
                <a:latin typeface="Times New Roman"/>
                <a:ea typeface="+mn-lt"/>
                <a:cs typeface="Times New Roman"/>
              </a:rPr>
              <a:t>-vendor </a:t>
            </a:r>
            <a:r>
              <a:rPr lang="id-ID" err="1">
                <a:solidFill>
                  <a:schemeClr val="tx1"/>
                </a:solidFill>
                <a:latin typeface="Times New Roman"/>
                <a:ea typeface="+mn-lt"/>
                <a:cs typeface="Times New Roman"/>
              </a:rPr>
              <a:t>application</a:t>
            </a:r>
            <a:r>
              <a:rPr lang="id-ID">
                <a:solidFill>
                  <a:schemeClr val="tx1"/>
                </a:solidFill>
                <a:latin typeface="Times New Roman"/>
                <a:ea typeface="+mn-lt"/>
                <a:cs typeface="Times New Roman"/>
              </a:rPr>
              <a:t>.</a:t>
            </a:r>
            <a:endParaRPr lang="en-US">
              <a:solidFill>
                <a:schemeClr val="tx1"/>
              </a:solidFill>
              <a:latin typeface="Times New Roman"/>
              <a:ea typeface="+mn-lt"/>
              <a:cs typeface="Times New Roman"/>
            </a:endParaRPr>
          </a:p>
          <a:p>
            <a:pPr>
              <a:lnSpc>
                <a:spcPct val="90000"/>
              </a:lnSpc>
            </a:pPr>
            <a:r>
              <a:rPr lang="id-ID">
                <a:solidFill>
                  <a:schemeClr val="tx1"/>
                </a:solidFill>
                <a:latin typeface="Times New Roman"/>
                <a:ea typeface="+mn-lt"/>
                <a:cs typeface="Times New Roman"/>
              </a:rPr>
              <a:t> Dalam </a:t>
            </a:r>
            <a:r>
              <a:rPr lang="id-ID" err="1">
                <a:solidFill>
                  <a:schemeClr val="tx1"/>
                </a:solidFill>
                <a:latin typeface="Times New Roman"/>
                <a:ea typeface="+mn-lt"/>
                <a:cs typeface="Times New Roman"/>
              </a:rPr>
              <a:t>menggembangkan</a:t>
            </a:r>
            <a:r>
              <a:rPr lang="id-ID">
                <a:solidFill>
                  <a:schemeClr val="tx1"/>
                </a:solidFill>
                <a:latin typeface="Times New Roman"/>
                <a:ea typeface="+mn-lt"/>
                <a:cs typeface="Times New Roman"/>
              </a:rPr>
              <a:t> aplikasi ini kami memberikan 2 fitur atau layanan utama yaitu “Trade” dan “</a:t>
            </a:r>
            <a:r>
              <a:rPr lang="id-ID" err="1">
                <a:solidFill>
                  <a:schemeClr val="tx1"/>
                </a:solidFill>
                <a:latin typeface="Times New Roman"/>
                <a:ea typeface="+mn-lt"/>
                <a:cs typeface="Times New Roman"/>
              </a:rPr>
              <a:t>Rent</a:t>
            </a:r>
            <a:r>
              <a:rPr lang="id-ID">
                <a:solidFill>
                  <a:schemeClr val="tx1"/>
                </a:solidFill>
                <a:latin typeface="Times New Roman"/>
                <a:ea typeface="+mn-lt"/>
                <a:cs typeface="Times New Roman"/>
              </a:rPr>
              <a:t>”.</a:t>
            </a:r>
            <a:r>
              <a:rPr lang="id-ID">
                <a:latin typeface="Times New Roman"/>
                <a:ea typeface="+mn-lt"/>
                <a:cs typeface="Times New Roman"/>
              </a:rPr>
              <a:t/>
            </a:r>
            <a:br>
              <a:rPr lang="id-ID">
                <a:latin typeface="Times New Roman"/>
                <a:ea typeface="+mn-lt"/>
                <a:cs typeface="Times New Roman"/>
              </a:rPr>
            </a:br>
            <a:endParaRPr lang="en-US" sz="2400">
              <a:solidFill>
                <a:schemeClr val="bg1"/>
              </a:solidFill>
              <a:latin typeface="Times New Roman"/>
              <a:ea typeface="+mn-lt"/>
              <a:cs typeface="Times New Roman"/>
            </a:endParaRPr>
          </a:p>
          <a:p>
            <a:pPr>
              <a:lnSpc>
                <a:spcPct val="90000"/>
              </a:lnSpc>
            </a:pPr>
            <a:endParaRPr lang="en-US" sz="2000">
              <a:solidFill>
                <a:schemeClr val="bg1"/>
              </a:solidFill>
              <a:latin typeface="Times New Roman"/>
              <a:ea typeface="+mn-lt"/>
              <a:cs typeface="Times New Roman"/>
            </a:endParaRPr>
          </a:p>
          <a:p>
            <a:pPr>
              <a:lnSpc>
                <a:spcPct val="90000"/>
              </a:lnSpc>
            </a:pPr>
            <a:endParaRPr lang="en-US" sz="1300">
              <a:solidFill>
                <a:schemeClr val="bg1"/>
              </a:solidFill>
              <a:latin typeface="Times New Roman"/>
              <a:cs typeface="Times New Roman"/>
            </a:endParaRPr>
          </a:p>
          <a:p>
            <a:pPr marL="0" indent="0">
              <a:lnSpc>
                <a:spcPct val="90000"/>
              </a:lnSpc>
              <a:buNone/>
            </a:pPr>
            <a:endParaRPr lang="en-US" sz="1300">
              <a:solidFill>
                <a:schemeClr val="bg1"/>
              </a:solidFill>
              <a:latin typeface="Times New Roman"/>
              <a:cs typeface="Times New Roman"/>
            </a:endParaRPr>
          </a:p>
        </p:txBody>
      </p:sp>
      <p:pic>
        <p:nvPicPr>
          <p:cNvPr id="4" name="Picture 4" descr="A picture containing knife&#10;&#10;Description automatically generated">
            <a:extLst>
              <a:ext uri="{FF2B5EF4-FFF2-40B4-BE49-F238E27FC236}">
                <a16:creationId xmlns:a16="http://schemas.microsoft.com/office/drawing/2014/main" xmlns="" id="{183C9173-29C6-4385-9AD4-06BF03E5A309}"/>
              </a:ext>
            </a:extLst>
          </p:cNvPr>
          <p:cNvPicPr>
            <a:picLocks noChangeAspect="1"/>
          </p:cNvPicPr>
          <p:nvPr/>
        </p:nvPicPr>
        <p:blipFill>
          <a:blip r:embed="rId2"/>
          <a:stretch>
            <a:fillRect/>
          </a:stretch>
        </p:blipFill>
        <p:spPr>
          <a:xfrm>
            <a:off x="4267201" y="1493612"/>
            <a:ext cx="5143500" cy="3695700"/>
          </a:xfrm>
          <a:prstGeom prst="rect">
            <a:avLst/>
          </a:prstGeom>
        </p:spPr>
      </p:pic>
    </p:spTree>
    <p:extLst>
      <p:ext uri="{BB962C8B-B14F-4D97-AF65-F5344CB8AC3E}">
        <p14:creationId xmlns:p14="http://schemas.microsoft.com/office/powerpoint/2010/main" val="37107580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451D26-DBE1-48FC-B8A6-001C654B28C1}"/>
              </a:ext>
            </a:extLst>
          </p:cNvPr>
          <p:cNvSpPr>
            <a:spLocks noGrp="1"/>
          </p:cNvSpPr>
          <p:nvPr>
            <p:ph type="title"/>
          </p:nvPr>
        </p:nvSpPr>
        <p:spPr>
          <a:xfrm>
            <a:off x="395498" y="348641"/>
            <a:ext cx="8596668" cy="625475"/>
          </a:xfrm>
        </p:spPr>
        <p:txBody>
          <a:bodyPr>
            <a:normAutofit fontScale="90000"/>
          </a:bodyPr>
          <a:lstStyle/>
          <a:p>
            <a:endParaRPr lang="en-US"/>
          </a:p>
        </p:txBody>
      </p:sp>
      <p:pic>
        <p:nvPicPr>
          <p:cNvPr id="7" name="Picture 7" descr="A screenshot of text&#10;&#10;Description generated with very high confidence">
            <a:extLst>
              <a:ext uri="{FF2B5EF4-FFF2-40B4-BE49-F238E27FC236}">
                <a16:creationId xmlns:a16="http://schemas.microsoft.com/office/drawing/2014/main" xmlns="" id="{D875854A-956E-44A2-889A-3FB0C233824B}"/>
              </a:ext>
            </a:extLst>
          </p:cNvPr>
          <p:cNvPicPr>
            <a:picLocks noChangeAspect="1"/>
          </p:cNvPicPr>
          <p:nvPr/>
        </p:nvPicPr>
        <p:blipFill>
          <a:blip r:embed="rId2"/>
          <a:stretch>
            <a:fillRect/>
          </a:stretch>
        </p:blipFill>
        <p:spPr>
          <a:xfrm>
            <a:off x="9798234" y="1275538"/>
            <a:ext cx="2395736" cy="4208745"/>
          </a:xfrm>
          <a:prstGeom prst="rect">
            <a:avLst/>
          </a:prstGeom>
        </p:spPr>
      </p:pic>
      <p:pic>
        <p:nvPicPr>
          <p:cNvPr id="8" name="Picture 8" descr="A black sign with white text&#10;&#10;Description generated with very high confidence">
            <a:extLst>
              <a:ext uri="{FF2B5EF4-FFF2-40B4-BE49-F238E27FC236}">
                <a16:creationId xmlns:a16="http://schemas.microsoft.com/office/drawing/2014/main" xmlns="" id="{E60AF1BD-74FC-4AB1-858F-4AC325188050}"/>
              </a:ext>
            </a:extLst>
          </p:cNvPr>
          <p:cNvPicPr>
            <a:picLocks noChangeAspect="1"/>
          </p:cNvPicPr>
          <p:nvPr/>
        </p:nvPicPr>
        <p:blipFill>
          <a:blip r:embed="rId3"/>
          <a:stretch>
            <a:fillRect/>
          </a:stretch>
        </p:blipFill>
        <p:spPr>
          <a:xfrm>
            <a:off x="7413802" y="1275538"/>
            <a:ext cx="2375654" cy="4208745"/>
          </a:xfrm>
          <a:prstGeom prst="rect">
            <a:avLst/>
          </a:prstGeom>
        </p:spPr>
      </p:pic>
      <p:pic>
        <p:nvPicPr>
          <p:cNvPr id="9" name="Picture 9" descr="A black sign with white text&#10;&#10;Description generated with high confidence">
            <a:extLst>
              <a:ext uri="{FF2B5EF4-FFF2-40B4-BE49-F238E27FC236}">
                <a16:creationId xmlns:a16="http://schemas.microsoft.com/office/drawing/2014/main" xmlns="" id="{7E0E0554-9F55-4E5D-B105-B8A83ED612DC}"/>
              </a:ext>
            </a:extLst>
          </p:cNvPr>
          <p:cNvPicPr>
            <a:picLocks noChangeAspect="1"/>
          </p:cNvPicPr>
          <p:nvPr/>
        </p:nvPicPr>
        <p:blipFill>
          <a:blip r:embed="rId4"/>
          <a:stretch>
            <a:fillRect/>
          </a:stretch>
        </p:blipFill>
        <p:spPr>
          <a:xfrm>
            <a:off x="4863356" y="1275538"/>
            <a:ext cx="2552462" cy="4208745"/>
          </a:xfrm>
          <a:prstGeom prst="rect">
            <a:avLst/>
          </a:prstGeom>
        </p:spPr>
      </p:pic>
      <p:pic>
        <p:nvPicPr>
          <p:cNvPr id="10" name="Picture 10" descr="A screenshot of text&#10;&#10;Description generated with very high confidence">
            <a:extLst>
              <a:ext uri="{FF2B5EF4-FFF2-40B4-BE49-F238E27FC236}">
                <a16:creationId xmlns:a16="http://schemas.microsoft.com/office/drawing/2014/main" xmlns="" id="{E303E474-30EF-403E-B918-6E292A5DCA1B}"/>
              </a:ext>
            </a:extLst>
          </p:cNvPr>
          <p:cNvPicPr>
            <a:picLocks noChangeAspect="1"/>
          </p:cNvPicPr>
          <p:nvPr/>
        </p:nvPicPr>
        <p:blipFill>
          <a:blip r:embed="rId5"/>
          <a:stretch>
            <a:fillRect/>
          </a:stretch>
        </p:blipFill>
        <p:spPr>
          <a:xfrm>
            <a:off x="2490706" y="1275538"/>
            <a:ext cx="2375654" cy="4201128"/>
          </a:xfrm>
          <a:prstGeom prst="rect">
            <a:avLst/>
          </a:prstGeom>
        </p:spPr>
      </p:pic>
      <p:pic>
        <p:nvPicPr>
          <p:cNvPr id="11" name="Picture 11" descr="A screenshot of a cell phone&#10;&#10;Description generated with very high confidence">
            <a:extLst>
              <a:ext uri="{FF2B5EF4-FFF2-40B4-BE49-F238E27FC236}">
                <a16:creationId xmlns:a16="http://schemas.microsoft.com/office/drawing/2014/main" xmlns="" id="{DCADC540-2172-4608-95E7-9A20715711DD}"/>
              </a:ext>
            </a:extLst>
          </p:cNvPr>
          <p:cNvPicPr>
            <a:picLocks noChangeAspect="1"/>
          </p:cNvPicPr>
          <p:nvPr/>
        </p:nvPicPr>
        <p:blipFill>
          <a:blip r:embed="rId6"/>
          <a:stretch>
            <a:fillRect/>
          </a:stretch>
        </p:blipFill>
        <p:spPr>
          <a:xfrm>
            <a:off x="-3638" y="1275539"/>
            <a:ext cx="2500914" cy="4208745"/>
          </a:xfrm>
          <a:prstGeom prst="rect">
            <a:avLst/>
          </a:prstGeom>
        </p:spPr>
      </p:pic>
    </p:spTree>
    <p:extLst>
      <p:ext uri="{BB962C8B-B14F-4D97-AF65-F5344CB8AC3E}">
        <p14:creationId xmlns:p14="http://schemas.microsoft.com/office/powerpoint/2010/main" val="2816260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609316A9-990D-4EC3-A671-70EE5C1493A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xmlns="" id="{9B0C6109-9159-49CA-AD7A-F9035539DB7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686F14F5-308C-4EB6-87AB-05DE9501B1A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BA032363-A188-47C5-9D59-9B788809DCD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2C4077DF-6BB9-4069-AD28-6B1664EBB0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1D2B8B50-3419-41ED-9A9F-3CF9EEBBD3F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5C640498-2E73-4FA2-BEB6-C3596A458C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40EEFC-4112-4C39-A816-C815774F6D6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ADF362B0-03EA-4800-9FAA-9F128587E42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0BA84559-2F4C-4795-9246-4C563F942D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FA77A1AA-CA47-4A91-A0A1-0A8CE31A985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screenshot of a cell phone&#10;&#10;Description automatically generated">
            <a:extLst>
              <a:ext uri="{FF2B5EF4-FFF2-40B4-BE49-F238E27FC236}">
                <a16:creationId xmlns:a16="http://schemas.microsoft.com/office/drawing/2014/main" xmlns="" id="{70F2C383-4DF8-441E-ACB4-F7E848151234}"/>
              </a:ext>
            </a:extLst>
          </p:cNvPr>
          <p:cNvPicPr>
            <a:picLocks noGrp="1" noChangeAspect="1"/>
          </p:cNvPicPr>
          <p:nvPr>
            <p:ph idx="1"/>
          </p:nvPr>
        </p:nvPicPr>
        <p:blipFill>
          <a:blip r:embed="rId2"/>
          <a:stretch>
            <a:fillRect/>
          </a:stretch>
        </p:blipFill>
        <p:spPr>
          <a:xfrm>
            <a:off x="2482461" y="1131994"/>
            <a:ext cx="7228955" cy="4590386"/>
          </a:xfrm>
          <a:prstGeom prst="rect">
            <a:avLst/>
          </a:prstGeom>
        </p:spPr>
      </p:pic>
    </p:spTree>
    <p:extLst>
      <p:ext uri="{BB962C8B-B14F-4D97-AF65-F5344CB8AC3E}">
        <p14:creationId xmlns:p14="http://schemas.microsoft.com/office/powerpoint/2010/main" val="24520607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609316A9-990D-4EC3-A671-70EE5C1493A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xmlns="" id="{9B0C6109-9159-49CA-AD7A-F9035539DB7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686F14F5-308C-4EB6-87AB-05DE9501B1A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BA032363-A188-47C5-9D59-9B788809DCD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2C4077DF-6BB9-4069-AD28-6B1664EBB0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1D2B8B50-3419-41ED-9A9F-3CF9EEBBD3F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5C640498-2E73-4FA2-BEB6-C3596A458C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40EEFC-4112-4C39-A816-C815774F6D6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ADF362B0-03EA-4800-9FAA-9F128587E42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0BA84559-2F4C-4795-9246-4C563F942D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FA77A1AA-CA47-4A91-A0A1-0A8CE31A985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screenshot of a cell phone&#10;&#10;Description automatically generated">
            <a:extLst>
              <a:ext uri="{FF2B5EF4-FFF2-40B4-BE49-F238E27FC236}">
                <a16:creationId xmlns:a16="http://schemas.microsoft.com/office/drawing/2014/main" xmlns="" id="{B322D36D-F4FD-4BC2-9E2C-F1F40A9065BC}"/>
              </a:ext>
            </a:extLst>
          </p:cNvPr>
          <p:cNvPicPr>
            <a:picLocks noGrp="1" noChangeAspect="1"/>
          </p:cNvPicPr>
          <p:nvPr>
            <p:ph idx="1"/>
          </p:nvPr>
        </p:nvPicPr>
        <p:blipFill>
          <a:blip r:embed="rId2"/>
          <a:stretch>
            <a:fillRect/>
          </a:stretch>
        </p:blipFill>
        <p:spPr>
          <a:xfrm>
            <a:off x="2275471" y="916334"/>
            <a:ext cx="7642934" cy="5021706"/>
          </a:xfrm>
          <a:prstGeom prst="rect">
            <a:avLst/>
          </a:prstGeom>
        </p:spPr>
      </p:pic>
    </p:spTree>
    <p:extLst>
      <p:ext uri="{BB962C8B-B14F-4D97-AF65-F5344CB8AC3E}">
        <p14:creationId xmlns:p14="http://schemas.microsoft.com/office/powerpoint/2010/main" val="15509895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609316A9-990D-4EC3-A671-70EE5C1493A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xmlns="" id="{9B0C6109-9159-49CA-AD7A-F9035539DB7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686F14F5-308C-4EB6-87AB-05DE9501B1A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BA032363-A188-47C5-9D59-9B788809DCD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2C4077DF-6BB9-4069-AD28-6B1664EBB0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1D2B8B50-3419-41ED-9A9F-3CF9EEBBD3F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5C640498-2E73-4FA2-BEB6-C3596A458C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40EEFC-4112-4C39-A816-C815774F6D6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ADF362B0-03EA-4800-9FAA-9F128587E42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0BA84559-2F4C-4795-9246-4C563F942D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FA77A1AA-CA47-4A91-A0A1-0A8CE31A985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screenshot of a cell phone&#10;&#10;Description automatically generated">
            <a:extLst>
              <a:ext uri="{FF2B5EF4-FFF2-40B4-BE49-F238E27FC236}">
                <a16:creationId xmlns:a16="http://schemas.microsoft.com/office/drawing/2014/main" xmlns="" id="{323D8601-11B8-4C6F-ABBB-16172BCB4768}"/>
              </a:ext>
            </a:extLst>
          </p:cNvPr>
          <p:cNvPicPr>
            <a:picLocks noGrp="1" noChangeAspect="1"/>
          </p:cNvPicPr>
          <p:nvPr>
            <p:ph idx="1"/>
          </p:nvPr>
        </p:nvPicPr>
        <p:blipFill>
          <a:blip r:embed="rId2"/>
          <a:stretch>
            <a:fillRect/>
          </a:stretch>
        </p:blipFill>
        <p:spPr>
          <a:xfrm>
            <a:off x="2351594" y="1016975"/>
            <a:ext cx="7490688" cy="4834801"/>
          </a:xfrm>
          <a:prstGeom prst="rect">
            <a:avLst/>
          </a:prstGeom>
        </p:spPr>
      </p:pic>
    </p:spTree>
    <p:extLst>
      <p:ext uri="{BB962C8B-B14F-4D97-AF65-F5344CB8AC3E}">
        <p14:creationId xmlns:p14="http://schemas.microsoft.com/office/powerpoint/2010/main" val="37716311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609316A9-990D-4EC3-A671-70EE5C1493A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xmlns="" id="{9B0C6109-9159-49CA-AD7A-F9035539DB7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686F14F5-308C-4EB6-87AB-05DE9501B1A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BA032363-A188-47C5-9D59-9B788809DCD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2C4077DF-6BB9-4069-AD28-6B1664EBB0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1D2B8B50-3419-41ED-9A9F-3CF9EEBBD3F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5C640498-2E73-4FA2-BEB6-C3596A458C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40EEFC-4112-4C39-A816-C815774F6D6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ADF362B0-03EA-4800-9FAA-9F128587E42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0BA84559-2F4C-4795-9246-4C563F942D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FA77A1AA-CA47-4A91-A0A1-0A8CE31A985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screenshot of a cell phone&#10;&#10;Description automatically generated">
            <a:extLst>
              <a:ext uri="{FF2B5EF4-FFF2-40B4-BE49-F238E27FC236}">
                <a16:creationId xmlns:a16="http://schemas.microsoft.com/office/drawing/2014/main" xmlns="" id="{F38AB1C7-E5B0-4F47-8A73-CA6279356AF5}"/>
              </a:ext>
            </a:extLst>
          </p:cNvPr>
          <p:cNvPicPr>
            <a:picLocks noGrp="1" noChangeAspect="1"/>
          </p:cNvPicPr>
          <p:nvPr>
            <p:ph idx="1"/>
          </p:nvPr>
        </p:nvPicPr>
        <p:blipFill>
          <a:blip r:embed="rId2"/>
          <a:stretch>
            <a:fillRect/>
          </a:stretch>
        </p:blipFill>
        <p:spPr>
          <a:xfrm>
            <a:off x="2194593" y="1002598"/>
            <a:ext cx="7804692" cy="4877933"/>
          </a:xfrm>
          <a:prstGeom prst="rect">
            <a:avLst/>
          </a:prstGeom>
        </p:spPr>
      </p:pic>
    </p:spTree>
    <p:extLst>
      <p:ext uri="{BB962C8B-B14F-4D97-AF65-F5344CB8AC3E}">
        <p14:creationId xmlns:p14="http://schemas.microsoft.com/office/powerpoint/2010/main" val="33961247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609316A9-990D-4EC3-A671-70EE5C1493A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xmlns="" id="{9B0C6109-9159-49CA-AD7A-F9035539DB7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686F14F5-308C-4EB6-87AB-05DE9501B1A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BA032363-A188-47C5-9D59-9B788809DCD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2C4077DF-6BB9-4069-AD28-6B1664EBB0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1D2B8B50-3419-41ED-9A9F-3CF9EEBBD3F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5C640498-2E73-4FA2-BEB6-C3596A458C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40EEFC-4112-4C39-A816-C815774F6D6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ADF362B0-03EA-4800-9FAA-9F128587E42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0BA84559-2F4C-4795-9246-4C563F942D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FA77A1AA-CA47-4A91-A0A1-0A8CE31A985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screenshot of a cell phone&#10;&#10;Description automatically generated">
            <a:extLst>
              <a:ext uri="{FF2B5EF4-FFF2-40B4-BE49-F238E27FC236}">
                <a16:creationId xmlns:a16="http://schemas.microsoft.com/office/drawing/2014/main" xmlns="" id="{8CC545DA-20DD-4884-B69F-EDB7CF211729}"/>
              </a:ext>
            </a:extLst>
          </p:cNvPr>
          <p:cNvPicPr>
            <a:picLocks noGrp="1" noChangeAspect="1"/>
          </p:cNvPicPr>
          <p:nvPr>
            <p:ph idx="1"/>
          </p:nvPr>
        </p:nvPicPr>
        <p:blipFill>
          <a:blip r:embed="rId2"/>
          <a:stretch>
            <a:fillRect/>
          </a:stretch>
        </p:blipFill>
        <p:spPr>
          <a:xfrm>
            <a:off x="2395014" y="1131994"/>
            <a:ext cx="7403848" cy="4590386"/>
          </a:xfrm>
          <a:prstGeom prst="rect">
            <a:avLst/>
          </a:prstGeom>
        </p:spPr>
      </p:pic>
    </p:spTree>
    <p:extLst>
      <p:ext uri="{BB962C8B-B14F-4D97-AF65-F5344CB8AC3E}">
        <p14:creationId xmlns:p14="http://schemas.microsoft.com/office/powerpoint/2010/main" val="4399998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609316A9-990D-4EC3-A671-70EE5C1493A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xmlns="" id="{9B0C6109-9159-49CA-AD7A-F9035539DB7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686F14F5-308C-4EB6-87AB-05DE9501B1A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BA032363-A188-47C5-9D59-9B788809DCD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2C4077DF-6BB9-4069-AD28-6B1664EBB0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1D2B8B50-3419-41ED-9A9F-3CF9EEBBD3F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5C640498-2E73-4FA2-BEB6-C3596A458C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40EEFC-4112-4C39-A816-C815774F6D6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ADF362B0-03EA-4800-9FAA-9F128587E42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0BA84559-2F4C-4795-9246-4C563F942D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FA77A1AA-CA47-4A91-A0A1-0A8CE31A985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computer&#10;&#10;Description automatically generated">
            <a:extLst>
              <a:ext uri="{FF2B5EF4-FFF2-40B4-BE49-F238E27FC236}">
                <a16:creationId xmlns:a16="http://schemas.microsoft.com/office/drawing/2014/main" xmlns="" id="{C19202F4-6661-4C00-97BF-AA3A8ED7FE21}"/>
              </a:ext>
            </a:extLst>
          </p:cNvPr>
          <p:cNvPicPr>
            <a:picLocks noGrp="1" noChangeAspect="1"/>
          </p:cNvPicPr>
          <p:nvPr>
            <p:ph idx="1"/>
          </p:nvPr>
        </p:nvPicPr>
        <p:blipFill>
          <a:blip r:embed="rId2"/>
          <a:stretch>
            <a:fillRect/>
          </a:stretch>
        </p:blipFill>
        <p:spPr>
          <a:xfrm>
            <a:off x="2482461" y="1131994"/>
            <a:ext cx="7228955" cy="4590386"/>
          </a:xfrm>
          <a:prstGeom prst="rect">
            <a:avLst/>
          </a:prstGeom>
        </p:spPr>
      </p:pic>
    </p:spTree>
    <p:extLst>
      <p:ext uri="{BB962C8B-B14F-4D97-AF65-F5344CB8AC3E}">
        <p14:creationId xmlns:p14="http://schemas.microsoft.com/office/powerpoint/2010/main" val="6296289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609316A9-990D-4EC3-A671-70EE5C1493A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xmlns="" id="{9B0C6109-9159-49CA-AD7A-F9035539DB7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686F14F5-308C-4EB6-87AB-05DE9501B1A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BA032363-A188-47C5-9D59-9B788809DCD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2C4077DF-6BB9-4069-AD28-6B1664EBB0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1D2B8B50-3419-41ED-9A9F-3CF9EEBBD3F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5C640498-2E73-4FA2-BEB6-C3596A458C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40EEFC-4112-4C39-A816-C815774F6D6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ADF362B0-03EA-4800-9FAA-9F128587E42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0BA84559-2F4C-4795-9246-4C563F942D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FA77A1AA-CA47-4A91-A0A1-0A8CE31A985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screenshot of a cell phone&#10;&#10;Description automatically generated">
            <a:extLst>
              <a:ext uri="{FF2B5EF4-FFF2-40B4-BE49-F238E27FC236}">
                <a16:creationId xmlns:a16="http://schemas.microsoft.com/office/drawing/2014/main" xmlns="" id="{FE8BA0C9-19A3-4CC8-B84C-9BC072573A94}"/>
              </a:ext>
            </a:extLst>
          </p:cNvPr>
          <p:cNvPicPr>
            <a:picLocks noGrp="1" noChangeAspect="1"/>
          </p:cNvPicPr>
          <p:nvPr>
            <p:ph idx="1"/>
          </p:nvPr>
        </p:nvPicPr>
        <p:blipFill>
          <a:blip r:embed="rId2"/>
          <a:stretch>
            <a:fillRect/>
          </a:stretch>
        </p:blipFill>
        <p:spPr>
          <a:xfrm>
            <a:off x="2376112" y="988220"/>
            <a:ext cx="7441651" cy="4892310"/>
          </a:xfrm>
          <a:prstGeom prst="rect">
            <a:avLst/>
          </a:prstGeom>
        </p:spPr>
      </p:pic>
    </p:spTree>
    <p:extLst>
      <p:ext uri="{BB962C8B-B14F-4D97-AF65-F5344CB8AC3E}">
        <p14:creationId xmlns:p14="http://schemas.microsoft.com/office/powerpoint/2010/main" val="29555417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609316A9-990D-4EC3-A671-70EE5C1493A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xmlns="" id="{9B0C6109-9159-49CA-AD7A-F9035539DB7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686F14F5-308C-4EB6-87AB-05DE9501B1A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BA032363-A188-47C5-9D59-9B788809DCD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2C4077DF-6BB9-4069-AD28-6B1664EBB0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1D2B8B50-3419-41ED-9A9F-3CF9EEBBD3F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5C640498-2E73-4FA2-BEB6-C3596A458C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40EEFC-4112-4C39-A816-C815774F6D6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ADF362B0-03EA-4800-9FAA-9F128587E42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0BA84559-2F4C-4795-9246-4C563F942D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FA77A1AA-CA47-4A91-A0A1-0A8CE31A985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screenshot of a cell phone&#10;&#10;Description automatically generated">
            <a:extLst>
              <a:ext uri="{FF2B5EF4-FFF2-40B4-BE49-F238E27FC236}">
                <a16:creationId xmlns:a16="http://schemas.microsoft.com/office/drawing/2014/main" xmlns="" id="{117C6626-48B9-4632-BFB0-BF5FAAEE3B6F}"/>
              </a:ext>
            </a:extLst>
          </p:cNvPr>
          <p:cNvPicPr>
            <a:picLocks noGrp="1" noChangeAspect="1"/>
          </p:cNvPicPr>
          <p:nvPr>
            <p:ph idx="1"/>
          </p:nvPr>
        </p:nvPicPr>
        <p:blipFill>
          <a:blip r:embed="rId2"/>
          <a:stretch>
            <a:fillRect/>
          </a:stretch>
        </p:blipFill>
        <p:spPr>
          <a:xfrm>
            <a:off x="2632496" y="1131994"/>
            <a:ext cx="6928884" cy="4590386"/>
          </a:xfrm>
          <a:prstGeom prst="rect">
            <a:avLst/>
          </a:prstGeom>
        </p:spPr>
      </p:pic>
    </p:spTree>
    <p:extLst>
      <p:ext uri="{BB962C8B-B14F-4D97-AF65-F5344CB8AC3E}">
        <p14:creationId xmlns:p14="http://schemas.microsoft.com/office/powerpoint/2010/main" val="16274919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609316A9-990D-4EC3-A671-70EE5C1493A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xmlns="" id="{9B0C6109-9159-49CA-AD7A-F9035539DB7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686F14F5-308C-4EB6-87AB-05DE9501B1A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BA032363-A188-47C5-9D59-9B788809DCD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2C4077DF-6BB9-4069-AD28-6B1664EBB0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1D2B8B50-3419-41ED-9A9F-3CF9EEBBD3F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5C640498-2E73-4FA2-BEB6-C3596A458C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40EEFC-4112-4C39-A816-C815774F6D6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ADF362B0-03EA-4800-9FAA-9F128587E42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0BA84559-2F4C-4795-9246-4C563F942D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FA77A1AA-CA47-4A91-A0A1-0A8CE31A985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screenshot of a cell phone&#10;&#10;Description automatically generated">
            <a:extLst>
              <a:ext uri="{FF2B5EF4-FFF2-40B4-BE49-F238E27FC236}">
                <a16:creationId xmlns:a16="http://schemas.microsoft.com/office/drawing/2014/main" xmlns="" id="{7405A32E-D45B-49FC-A2A5-E2D319749B5C}"/>
              </a:ext>
            </a:extLst>
          </p:cNvPr>
          <p:cNvPicPr>
            <a:picLocks noGrp="1" noChangeAspect="1"/>
          </p:cNvPicPr>
          <p:nvPr>
            <p:ph idx="1"/>
          </p:nvPr>
        </p:nvPicPr>
        <p:blipFill>
          <a:blip r:embed="rId2"/>
          <a:stretch>
            <a:fillRect/>
          </a:stretch>
        </p:blipFill>
        <p:spPr>
          <a:xfrm>
            <a:off x="2684011" y="1131994"/>
            <a:ext cx="6825854" cy="4590386"/>
          </a:xfrm>
          <a:prstGeom prst="rect">
            <a:avLst/>
          </a:prstGeom>
        </p:spPr>
      </p:pic>
    </p:spTree>
    <p:extLst>
      <p:ext uri="{BB962C8B-B14F-4D97-AF65-F5344CB8AC3E}">
        <p14:creationId xmlns:p14="http://schemas.microsoft.com/office/powerpoint/2010/main" val="2641127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7D7149-B940-4ECA-BF65-1D45769DFB74}"/>
              </a:ext>
            </a:extLst>
          </p:cNvPr>
          <p:cNvSpPr>
            <a:spLocks noGrp="1"/>
          </p:cNvSpPr>
          <p:nvPr>
            <p:ph type="title"/>
          </p:nvPr>
        </p:nvSpPr>
        <p:spPr/>
        <p:txBody>
          <a:bodyPr/>
          <a:lstStyle/>
          <a:p>
            <a:r>
              <a:rPr lang="en-US" dirty="0"/>
              <a:t>Latar </a:t>
            </a:r>
            <a:r>
              <a:rPr lang="en-US" dirty="0" err="1"/>
              <a:t>belakang</a:t>
            </a:r>
          </a:p>
        </p:txBody>
      </p:sp>
      <p:sp>
        <p:nvSpPr>
          <p:cNvPr id="3" name="Content Placeholder 2">
            <a:extLst>
              <a:ext uri="{FF2B5EF4-FFF2-40B4-BE49-F238E27FC236}">
                <a16:creationId xmlns:a16="http://schemas.microsoft.com/office/drawing/2014/main" xmlns="" id="{5DCBAD3D-0458-4B74-8593-4DBF38124259}"/>
              </a:ext>
            </a:extLst>
          </p:cNvPr>
          <p:cNvSpPr>
            <a:spLocks noGrp="1"/>
          </p:cNvSpPr>
          <p:nvPr>
            <p:ph idx="1"/>
          </p:nvPr>
        </p:nvSpPr>
        <p:spPr/>
        <p:txBody>
          <a:bodyPr vert="horz" lIns="91440" tIns="45720" rIns="91440" bIns="45720" rtlCol="0" anchor="t">
            <a:normAutofit/>
          </a:bodyPr>
          <a:lstStyle/>
          <a:p>
            <a:r>
              <a:rPr lang="en-ID" dirty="0">
                <a:ea typeface="+mn-lt"/>
                <a:cs typeface="+mn-lt"/>
                <a:hlinkClick r:id="rId2"/>
              </a:rPr>
              <a:t>Produksi busana sedunia meningkat dua kali lipat sejak tahun 2000</a:t>
            </a:r>
            <a:r>
              <a:rPr lang="en-ID" dirty="0">
                <a:ea typeface="+mn-lt"/>
                <a:cs typeface="+mn-lt"/>
              </a:rPr>
              <a:t> dan rata-rata konsumen membeli pakaian meningkat 60% tiap tahunnya. Bedanya dengan perilaku konsumen 15 tahun yang lalu, konsumen zaman sekarang cenderung tidak menggunakan dan menyimpan pakaian tersebut dalam waktu yang lama.</a:t>
            </a:r>
          </a:p>
          <a:p>
            <a:r>
              <a:rPr lang="en-US" dirty="0" err="1">
                <a:ea typeface="+mn-lt"/>
                <a:cs typeface="+mn-lt"/>
              </a:rPr>
              <a:t>Konsumen</a:t>
            </a:r>
            <a:r>
              <a:rPr lang="en-US" dirty="0">
                <a:ea typeface="+mn-lt"/>
                <a:cs typeface="+mn-lt"/>
              </a:rPr>
              <a:t> </a:t>
            </a:r>
            <a:r>
              <a:rPr lang="en-US" dirty="0" err="1">
                <a:ea typeface="+mn-lt"/>
                <a:cs typeface="+mn-lt"/>
              </a:rPr>
              <a:t>dalam</a:t>
            </a:r>
            <a:r>
              <a:rPr lang="en-US" dirty="0">
                <a:ea typeface="+mn-lt"/>
                <a:cs typeface="+mn-lt"/>
              </a:rPr>
              <a:t> </a:t>
            </a:r>
            <a:r>
              <a:rPr lang="en-US" dirty="0" err="1">
                <a:ea typeface="+mn-lt"/>
                <a:cs typeface="+mn-lt"/>
              </a:rPr>
              <a:t>rentang</a:t>
            </a:r>
            <a:r>
              <a:rPr lang="en-US" dirty="0">
                <a:ea typeface="+mn-lt"/>
                <a:cs typeface="+mn-lt"/>
              </a:rPr>
              <a:t> </a:t>
            </a:r>
            <a:r>
              <a:rPr lang="en-US" dirty="0" err="1">
                <a:ea typeface="+mn-lt"/>
                <a:cs typeface="+mn-lt"/>
              </a:rPr>
              <a:t>umur</a:t>
            </a:r>
            <a:r>
              <a:rPr lang="en-US" dirty="0">
                <a:ea typeface="+mn-lt"/>
                <a:cs typeface="+mn-lt"/>
              </a:rPr>
              <a:t> 18 – 24 </a:t>
            </a:r>
            <a:r>
              <a:rPr lang="en-US" dirty="0" err="1">
                <a:ea typeface="+mn-lt"/>
                <a:cs typeface="+mn-lt"/>
              </a:rPr>
              <a:t>tahun</a:t>
            </a:r>
            <a:r>
              <a:rPr lang="en-US" dirty="0">
                <a:ea typeface="+mn-lt"/>
                <a:cs typeface="+mn-lt"/>
              </a:rPr>
              <a:t> </a:t>
            </a:r>
            <a:r>
              <a:rPr lang="en-US" dirty="0" err="1">
                <a:ea typeface="+mn-lt"/>
                <a:cs typeface="+mn-lt"/>
              </a:rPr>
              <a:t>menjadi</a:t>
            </a:r>
            <a:r>
              <a:rPr lang="en-US" dirty="0">
                <a:ea typeface="+mn-lt"/>
                <a:cs typeface="+mn-lt"/>
              </a:rPr>
              <a:t> </a:t>
            </a:r>
            <a:r>
              <a:rPr lang="en-US" dirty="0" err="1">
                <a:ea typeface="+mn-lt"/>
                <a:cs typeface="+mn-lt"/>
              </a:rPr>
              <a:t>kelompok</a:t>
            </a:r>
            <a:r>
              <a:rPr lang="en-US" dirty="0">
                <a:ea typeface="+mn-lt"/>
                <a:cs typeface="+mn-lt"/>
              </a:rPr>
              <a:t> yang </a:t>
            </a:r>
            <a:r>
              <a:rPr lang="en-US" dirty="0" err="1">
                <a:ea typeface="+mn-lt"/>
                <a:cs typeface="+mn-lt"/>
              </a:rPr>
              <a:t>membuang</a:t>
            </a:r>
            <a:r>
              <a:rPr lang="en-US" dirty="0">
                <a:ea typeface="+mn-lt"/>
                <a:cs typeface="+mn-lt"/>
              </a:rPr>
              <a:t> </a:t>
            </a:r>
            <a:r>
              <a:rPr lang="en-US" dirty="0" err="1">
                <a:ea typeface="+mn-lt"/>
                <a:cs typeface="+mn-lt"/>
              </a:rPr>
              <a:t>pakaian</a:t>
            </a:r>
            <a:r>
              <a:rPr lang="en-US" dirty="0">
                <a:ea typeface="+mn-lt"/>
                <a:cs typeface="+mn-lt"/>
              </a:rPr>
              <a:t> </a:t>
            </a:r>
            <a:r>
              <a:rPr lang="en-US" dirty="0" err="1">
                <a:ea typeface="+mn-lt"/>
                <a:cs typeface="+mn-lt"/>
              </a:rPr>
              <a:t>setelah</a:t>
            </a:r>
            <a:r>
              <a:rPr lang="en-US" dirty="0">
                <a:ea typeface="+mn-lt"/>
                <a:cs typeface="+mn-lt"/>
              </a:rPr>
              <a:t> 1-5 </a:t>
            </a:r>
            <a:r>
              <a:rPr lang="en-US" dirty="0" err="1">
                <a:ea typeface="+mn-lt"/>
                <a:cs typeface="+mn-lt"/>
              </a:rPr>
              <a:t>tahun</a:t>
            </a:r>
            <a:r>
              <a:rPr lang="en-US" dirty="0">
                <a:ea typeface="+mn-lt"/>
                <a:cs typeface="+mn-lt"/>
              </a:rPr>
              <a:t> </a:t>
            </a:r>
            <a:r>
              <a:rPr lang="en-US" dirty="0" err="1">
                <a:ea typeface="+mn-lt"/>
                <a:cs typeface="+mn-lt"/>
              </a:rPr>
              <a:t>pemakaian</a:t>
            </a:r>
            <a:r>
              <a:rPr lang="en-US" dirty="0">
                <a:ea typeface="+mn-lt"/>
                <a:cs typeface="+mn-lt"/>
              </a:rPr>
              <a:t>. </a:t>
            </a:r>
            <a:r>
              <a:rPr lang="en-US" dirty="0" err="1">
                <a:ea typeface="+mn-lt"/>
                <a:cs typeface="+mn-lt"/>
              </a:rPr>
              <a:t>Kelompok</a:t>
            </a:r>
            <a:r>
              <a:rPr lang="en-US" dirty="0">
                <a:ea typeface="+mn-lt"/>
                <a:cs typeface="+mn-lt"/>
              </a:rPr>
              <a:t> </a:t>
            </a:r>
            <a:r>
              <a:rPr lang="en-US" dirty="0" err="1">
                <a:ea typeface="+mn-lt"/>
                <a:cs typeface="+mn-lt"/>
              </a:rPr>
              <a:t>umur</a:t>
            </a:r>
            <a:r>
              <a:rPr lang="en-US" dirty="0">
                <a:ea typeface="+mn-lt"/>
                <a:cs typeface="+mn-lt"/>
              </a:rPr>
              <a:t> 18-24 </a:t>
            </a:r>
            <a:r>
              <a:rPr lang="en-US" dirty="0" err="1">
                <a:ea typeface="+mn-lt"/>
                <a:cs typeface="+mn-lt"/>
              </a:rPr>
              <a:t>tahun</a:t>
            </a:r>
            <a:r>
              <a:rPr lang="en-US" dirty="0">
                <a:ea typeface="+mn-lt"/>
                <a:cs typeface="+mn-lt"/>
              </a:rPr>
              <a:t> </a:t>
            </a:r>
            <a:r>
              <a:rPr lang="en-US" dirty="0" err="1">
                <a:ea typeface="+mn-lt"/>
                <a:cs typeface="+mn-lt"/>
              </a:rPr>
              <a:t>menjadi</a:t>
            </a:r>
            <a:r>
              <a:rPr lang="en-US" dirty="0">
                <a:ea typeface="+mn-lt"/>
                <a:cs typeface="+mn-lt"/>
              </a:rPr>
              <a:t> </a:t>
            </a:r>
            <a:r>
              <a:rPr lang="en-US" dirty="0" err="1">
                <a:ea typeface="+mn-lt"/>
                <a:cs typeface="+mn-lt"/>
              </a:rPr>
              <a:t>pembeli</a:t>
            </a:r>
            <a:r>
              <a:rPr lang="en-US" dirty="0">
                <a:ea typeface="+mn-lt"/>
                <a:cs typeface="+mn-lt"/>
              </a:rPr>
              <a:t> </a:t>
            </a:r>
            <a:r>
              <a:rPr lang="en-US" dirty="0" err="1">
                <a:ea typeface="+mn-lt"/>
                <a:cs typeface="+mn-lt"/>
              </a:rPr>
              <a:t>produk</a:t>
            </a:r>
            <a:r>
              <a:rPr lang="en-US" dirty="0">
                <a:ea typeface="+mn-lt"/>
                <a:cs typeface="+mn-lt"/>
              </a:rPr>
              <a:t> </a:t>
            </a:r>
            <a:r>
              <a:rPr lang="en-US" dirty="0" err="1">
                <a:ea typeface="+mn-lt"/>
                <a:cs typeface="+mn-lt"/>
              </a:rPr>
              <a:t>pakaian</a:t>
            </a:r>
            <a:r>
              <a:rPr lang="en-US" dirty="0">
                <a:ea typeface="+mn-lt"/>
                <a:cs typeface="+mn-lt"/>
              </a:rPr>
              <a:t> paling </a:t>
            </a:r>
            <a:r>
              <a:rPr lang="en-US" dirty="0" err="1">
                <a:ea typeface="+mn-lt"/>
                <a:cs typeface="+mn-lt"/>
              </a:rPr>
              <a:t>implusif</a:t>
            </a:r>
            <a:r>
              <a:rPr lang="en-US" dirty="0">
                <a:ea typeface="+mn-lt"/>
                <a:cs typeface="+mn-lt"/>
              </a:rPr>
              <a:t>.</a:t>
            </a:r>
          </a:p>
          <a:p>
            <a:r>
              <a:rPr lang="en-US">
                <a:ea typeface="+mn-lt"/>
                <a:cs typeface="+mn-lt"/>
              </a:rPr>
              <a:t>Umumnya, </a:t>
            </a:r>
            <a:r>
              <a:rPr lang="en-US" err="1">
                <a:ea typeface="+mn-lt"/>
                <a:cs typeface="+mn-lt"/>
              </a:rPr>
              <a:t>lebih</a:t>
            </a:r>
            <a:r>
              <a:rPr lang="en-US" dirty="0">
                <a:ea typeface="+mn-lt"/>
                <a:cs typeface="+mn-lt"/>
              </a:rPr>
              <a:t> </a:t>
            </a:r>
            <a:r>
              <a:rPr lang="en-US" err="1">
                <a:ea typeface="+mn-lt"/>
                <a:cs typeface="+mn-lt"/>
              </a:rPr>
              <a:t>dari</a:t>
            </a:r>
            <a:r>
              <a:rPr lang="en-US" dirty="0">
                <a:ea typeface="+mn-lt"/>
                <a:cs typeface="+mn-lt"/>
              </a:rPr>
              <a:t> 1/3 </a:t>
            </a:r>
            <a:r>
              <a:rPr lang="en-US" err="1">
                <a:ea typeface="+mn-lt"/>
                <a:cs typeface="+mn-lt"/>
              </a:rPr>
              <a:t>wanita</a:t>
            </a:r>
            <a:r>
              <a:rPr lang="en-US" dirty="0">
                <a:ea typeface="+mn-lt"/>
                <a:cs typeface="+mn-lt"/>
              </a:rPr>
              <a:t> </a:t>
            </a:r>
            <a:r>
              <a:rPr lang="en-US" err="1">
                <a:ea typeface="+mn-lt"/>
                <a:cs typeface="+mn-lt"/>
              </a:rPr>
              <a:t>akan</a:t>
            </a:r>
            <a:r>
              <a:rPr lang="en-US" dirty="0">
                <a:ea typeface="+mn-lt"/>
                <a:cs typeface="+mn-lt"/>
              </a:rPr>
              <a:t> </a:t>
            </a:r>
            <a:r>
              <a:rPr lang="en-US" err="1">
                <a:ea typeface="+mn-lt"/>
                <a:cs typeface="+mn-lt"/>
              </a:rPr>
              <a:t>membuang</a:t>
            </a:r>
            <a:r>
              <a:rPr lang="en-US" dirty="0">
                <a:ea typeface="+mn-lt"/>
                <a:cs typeface="+mn-lt"/>
              </a:rPr>
              <a:t> </a:t>
            </a:r>
            <a:r>
              <a:rPr lang="en-US" err="1">
                <a:ea typeface="+mn-lt"/>
                <a:cs typeface="+mn-lt"/>
              </a:rPr>
              <a:t>pakaian</a:t>
            </a:r>
            <a:r>
              <a:rPr lang="en-US" dirty="0">
                <a:ea typeface="+mn-lt"/>
                <a:cs typeface="+mn-lt"/>
              </a:rPr>
              <a:t> </a:t>
            </a:r>
            <a:r>
              <a:rPr lang="en-US" err="1">
                <a:ea typeface="+mn-lt"/>
                <a:cs typeface="+mn-lt"/>
              </a:rPr>
              <a:t>setelah</a:t>
            </a:r>
            <a:r>
              <a:rPr lang="en-US" dirty="0">
                <a:ea typeface="+mn-lt"/>
                <a:cs typeface="+mn-lt"/>
              </a:rPr>
              <a:t> </a:t>
            </a:r>
            <a:r>
              <a:rPr lang="en-US" err="1">
                <a:ea typeface="+mn-lt"/>
                <a:cs typeface="+mn-lt"/>
              </a:rPr>
              <a:t>kurang</a:t>
            </a:r>
            <a:r>
              <a:rPr lang="en-US" dirty="0">
                <a:ea typeface="+mn-lt"/>
                <a:cs typeface="+mn-lt"/>
              </a:rPr>
              <a:t> </a:t>
            </a:r>
            <a:r>
              <a:rPr lang="en-US" err="1">
                <a:ea typeface="+mn-lt"/>
                <a:cs typeface="+mn-lt"/>
              </a:rPr>
              <a:t>dari</a:t>
            </a:r>
            <a:r>
              <a:rPr lang="en-US" dirty="0">
                <a:ea typeface="+mn-lt"/>
                <a:cs typeface="+mn-lt"/>
              </a:rPr>
              <a:t> 5 kali </a:t>
            </a:r>
            <a:r>
              <a:rPr lang="en-US" err="1">
                <a:ea typeface="+mn-lt"/>
                <a:cs typeface="+mn-lt"/>
              </a:rPr>
              <a:t>penggunaan</a:t>
            </a:r>
            <a:r>
              <a:rPr lang="en-US" dirty="0">
                <a:ea typeface="+mn-lt"/>
                <a:cs typeface="+mn-lt"/>
              </a:rPr>
              <a:t> . 70 % rata-rata </a:t>
            </a:r>
            <a:r>
              <a:rPr lang="en-US" err="1">
                <a:ea typeface="+mn-lt"/>
                <a:cs typeface="+mn-lt"/>
              </a:rPr>
              <a:t>pakaian</a:t>
            </a:r>
            <a:r>
              <a:rPr lang="en-US" dirty="0">
                <a:ea typeface="+mn-lt"/>
                <a:cs typeface="+mn-lt"/>
              </a:rPr>
              <a:t> </a:t>
            </a:r>
            <a:r>
              <a:rPr lang="en-US" err="1">
                <a:ea typeface="+mn-lt"/>
                <a:cs typeface="+mn-lt"/>
              </a:rPr>
              <a:t>dalam</a:t>
            </a:r>
            <a:r>
              <a:rPr lang="en-US" dirty="0">
                <a:ea typeface="+mn-lt"/>
                <a:cs typeface="+mn-lt"/>
              </a:rPr>
              <a:t> </a:t>
            </a:r>
            <a:r>
              <a:rPr lang="en-US" err="1">
                <a:ea typeface="+mn-lt"/>
                <a:cs typeface="+mn-lt"/>
              </a:rPr>
              <a:t>lemari</a:t>
            </a:r>
            <a:r>
              <a:rPr lang="en-US" dirty="0">
                <a:ea typeface="+mn-lt"/>
                <a:cs typeface="+mn-lt"/>
              </a:rPr>
              <a:t> </a:t>
            </a:r>
            <a:r>
              <a:rPr lang="en-US" err="1">
                <a:ea typeface="+mn-lt"/>
                <a:cs typeface="+mn-lt"/>
              </a:rPr>
              <a:t>tidak</a:t>
            </a:r>
            <a:r>
              <a:rPr lang="en-US" dirty="0">
                <a:ea typeface="+mn-lt"/>
                <a:cs typeface="+mn-lt"/>
              </a:rPr>
              <a:t> </a:t>
            </a:r>
            <a:r>
              <a:rPr lang="en-US" err="1">
                <a:ea typeface="+mn-lt"/>
                <a:cs typeface="+mn-lt"/>
              </a:rPr>
              <a:t>terpakai</a:t>
            </a:r>
            <a:r>
              <a:rPr lang="en-US" dirty="0">
                <a:ea typeface="+mn-lt"/>
                <a:cs typeface="+mn-lt"/>
              </a:rPr>
              <a:t>.</a:t>
            </a:r>
            <a:endParaRPr lang="en-US" dirty="0"/>
          </a:p>
        </p:txBody>
      </p:sp>
    </p:spTree>
    <p:extLst>
      <p:ext uri="{BB962C8B-B14F-4D97-AF65-F5344CB8AC3E}">
        <p14:creationId xmlns:p14="http://schemas.microsoft.com/office/powerpoint/2010/main" val="27566493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609316A9-990D-4EC3-A671-70EE5C1493A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xmlns="" id="{9B0C6109-9159-49CA-AD7A-F9035539DB7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686F14F5-308C-4EB6-87AB-05DE9501B1A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BA032363-A188-47C5-9D59-9B788809DCD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2C4077DF-6BB9-4069-AD28-6B1664EBB0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1D2B8B50-3419-41ED-9A9F-3CF9EEBBD3F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5C640498-2E73-4FA2-BEB6-C3596A458C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40EEFC-4112-4C39-A816-C815774F6D6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ADF362B0-03EA-4800-9FAA-9F128587E42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0BA84559-2F4C-4795-9246-4C563F942D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FA77A1AA-CA47-4A91-A0A1-0A8CE31A985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screenshot of a cell phone&#10;&#10;Description automatically generated">
            <a:extLst>
              <a:ext uri="{FF2B5EF4-FFF2-40B4-BE49-F238E27FC236}">
                <a16:creationId xmlns:a16="http://schemas.microsoft.com/office/drawing/2014/main" xmlns="" id="{9497BD80-31B3-4CBC-BAC0-0F76537528AB}"/>
              </a:ext>
            </a:extLst>
          </p:cNvPr>
          <p:cNvPicPr>
            <a:picLocks noGrp="1" noChangeAspect="1"/>
          </p:cNvPicPr>
          <p:nvPr>
            <p:ph idx="1"/>
          </p:nvPr>
        </p:nvPicPr>
        <p:blipFill>
          <a:blip r:embed="rId2"/>
          <a:stretch>
            <a:fillRect/>
          </a:stretch>
        </p:blipFill>
        <p:spPr>
          <a:xfrm>
            <a:off x="2439260" y="1131994"/>
            <a:ext cx="7315357" cy="4590386"/>
          </a:xfrm>
          <a:prstGeom prst="rect">
            <a:avLst/>
          </a:prstGeom>
        </p:spPr>
      </p:pic>
    </p:spTree>
    <p:extLst>
      <p:ext uri="{BB962C8B-B14F-4D97-AF65-F5344CB8AC3E}">
        <p14:creationId xmlns:p14="http://schemas.microsoft.com/office/powerpoint/2010/main" val="25193869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609316A9-990D-4EC3-A671-70EE5C1493A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xmlns="" id="{9B0C6109-9159-49CA-AD7A-F9035539DB7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686F14F5-308C-4EB6-87AB-05DE9501B1A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BA032363-A188-47C5-9D59-9B788809DCD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2C4077DF-6BB9-4069-AD28-6B1664EBB0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1D2B8B50-3419-41ED-9A9F-3CF9EEBBD3F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5C640498-2E73-4FA2-BEB6-C3596A458C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40EEFC-4112-4C39-A816-C815774F6D6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ADF362B0-03EA-4800-9FAA-9F128587E42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0BA84559-2F4C-4795-9246-4C563F942D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FA77A1AA-CA47-4A91-A0A1-0A8CE31A985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screenshot of a cell phone&#10;&#10;Description automatically generated">
            <a:extLst>
              <a:ext uri="{FF2B5EF4-FFF2-40B4-BE49-F238E27FC236}">
                <a16:creationId xmlns:a16="http://schemas.microsoft.com/office/drawing/2014/main" xmlns="" id="{EDF4C9B0-613E-4606-B6D2-3218796E8CB8}"/>
              </a:ext>
            </a:extLst>
          </p:cNvPr>
          <p:cNvPicPr>
            <a:picLocks noGrp="1" noChangeAspect="1"/>
          </p:cNvPicPr>
          <p:nvPr>
            <p:ph idx="1"/>
          </p:nvPr>
        </p:nvPicPr>
        <p:blipFill>
          <a:blip r:embed="rId2"/>
          <a:stretch>
            <a:fillRect/>
          </a:stretch>
        </p:blipFill>
        <p:spPr>
          <a:xfrm>
            <a:off x="2424630" y="1131994"/>
            <a:ext cx="7344617" cy="4590386"/>
          </a:xfrm>
          <a:prstGeom prst="rect">
            <a:avLst/>
          </a:prstGeom>
        </p:spPr>
      </p:pic>
    </p:spTree>
    <p:extLst>
      <p:ext uri="{BB962C8B-B14F-4D97-AF65-F5344CB8AC3E}">
        <p14:creationId xmlns:p14="http://schemas.microsoft.com/office/powerpoint/2010/main" val="24275126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609316A9-990D-4EC3-A671-70EE5C1493A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xmlns="" id="{9B0C6109-9159-49CA-AD7A-F9035539DB7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686F14F5-308C-4EB6-87AB-05DE9501B1A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BA032363-A188-47C5-9D59-9B788809DCD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2C4077DF-6BB9-4069-AD28-6B1664EBB0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1D2B8B50-3419-41ED-9A9F-3CF9EEBBD3F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5C640498-2E73-4FA2-BEB6-C3596A458C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40EEFC-4112-4C39-A816-C815774F6D6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ADF362B0-03EA-4800-9FAA-9F128587E42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0BA84559-2F4C-4795-9246-4C563F942D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FA77A1AA-CA47-4A91-A0A1-0A8CE31A985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screenshot of a cell phone&#10;&#10;Description automatically generated">
            <a:extLst>
              <a:ext uri="{FF2B5EF4-FFF2-40B4-BE49-F238E27FC236}">
                <a16:creationId xmlns:a16="http://schemas.microsoft.com/office/drawing/2014/main" xmlns="" id="{6E5E45ED-8434-4CFC-8D70-E8B2FE89FC9B}"/>
              </a:ext>
            </a:extLst>
          </p:cNvPr>
          <p:cNvPicPr>
            <a:picLocks noGrp="1" noChangeAspect="1"/>
          </p:cNvPicPr>
          <p:nvPr>
            <p:ph idx="1"/>
          </p:nvPr>
        </p:nvPicPr>
        <p:blipFill>
          <a:blip r:embed="rId2"/>
          <a:stretch>
            <a:fillRect/>
          </a:stretch>
        </p:blipFill>
        <p:spPr>
          <a:xfrm>
            <a:off x="2439260" y="1131994"/>
            <a:ext cx="7315357" cy="4590386"/>
          </a:xfrm>
          <a:prstGeom prst="rect">
            <a:avLst/>
          </a:prstGeom>
        </p:spPr>
      </p:pic>
    </p:spTree>
    <p:extLst>
      <p:ext uri="{BB962C8B-B14F-4D97-AF65-F5344CB8AC3E}">
        <p14:creationId xmlns:p14="http://schemas.microsoft.com/office/powerpoint/2010/main" val="16070636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609316A9-990D-4EC3-A671-70EE5C1493A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xmlns="" id="{9B0C6109-9159-49CA-AD7A-F9035539DB7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686F14F5-308C-4EB6-87AB-05DE9501B1A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BA032363-A188-47C5-9D59-9B788809DCD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2C4077DF-6BB9-4069-AD28-6B1664EBB0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1D2B8B50-3419-41ED-9A9F-3CF9EEBBD3F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5C640498-2E73-4FA2-BEB6-C3596A458C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40EEFC-4112-4C39-A816-C815774F6D6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ADF362B0-03EA-4800-9FAA-9F128587E42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0BA84559-2F4C-4795-9246-4C563F942D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FA77A1AA-CA47-4A91-A0A1-0A8CE31A985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screenshot of a cell phone&#10;&#10;Description automatically generated">
            <a:extLst>
              <a:ext uri="{FF2B5EF4-FFF2-40B4-BE49-F238E27FC236}">
                <a16:creationId xmlns:a16="http://schemas.microsoft.com/office/drawing/2014/main" xmlns="" id="{94DDF66C-35B2-4158-B1FD-FEA341BB4C16}"/>
              </a:ext>
            </a:extLst>
          </p:cNvPr>
          <p:cNvPicPr>
            <a:picLocks noGrp="1" noChangeAspect="1"/>
          </p:cNvPicPr>
          <p:nvPr>
            <p:ph idx="1"/>
          </p:nvPr>
        </p:nvPicPr>
        <p:blipFill>
          <a:blip r:embed="rId2"/>
          <a:stretch>
            <a:fillRect/>
          </a:stretch>
        </p:blipFill>
        <p:spPr>
          <a:xfrm>
            <a:off x="1242587" y="743805"/>
            <a:ext cx="9694324" cy="5381140"/>
          </a:xfrm>
          <a:prstGeom prst="rect">
            <a:avLst/>
          </a:prstGeom>
        </p:spPr>
      </p:pic>
    </p:spTree>
    <p:extLst>
      <p:ext uri="{BB962C8B-B14F-4D97-AF65-F5344CB8AC3E}">
        <p14:creationId xmlns:p14="http://schemas.microsoft.com/office/powerpoint/2010/main" val="22475144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609316A9-990D-4EC3-A671-70EE5C1493A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xmlns="" id="{9B0C6109-9159-49CA-AD7A-F9035539DB7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686F14F5-308C-4EB6-87AB-05DE9501B1A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BA032363-A188-47C5-9D59-9B788809DCD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2C4077DF-6BB9-4069-AD28-6B1664EBB0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1D2B8B50-3419-41ED-9A9F-3CF9EEBBD3F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5C640498-2E73-4FA2-BEB6-C3596A458C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40EEFC-4112-4C39-A816-C815774F6D6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ADF362B0-03EA-4800-9FAA-9F128587E42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0BA84559-2F4C-4795-9246-4C563F942D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FA77A1AA-CA47-4A91-A0A1-0A8CE31A985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screenshot&#10;&#10;Description automatically generated">
            <a:extLst>
              <a:ext uri="{FF2B5EF4-FFF2-40B4-BE49-F238E27FC236}">
                <a16:creationId xmlns:a16="http://schemas.microsoft.com/office/drawing/2014/main" xmlns="" id="{BE2422F3-B4FF-492D-833E-A3A8D38D0B55}"/>
              </a:ext>
            </a:extLst>
          </p:cNvPr>
          <p:cNvPicPr>
            <a:picLocks noGrp="1" noChangeAspect="1"/>
          </p:cNvPicPr>
          <p:nvPr>
            <p:ph idx="1"/>
          </p:nvPr>
        </p:nvPicPr>
        <p:blipFill>
          <a:blip r:embed="rId2"/>
          <a:stretch>
            <a:fillRect/>
          </a:stretch>
        </p:blipFill>
        <p:spPr>
          <a:xfrm>
            <a:off x="1480812" y="844447"/>
            <a:ext cx="9246628" cy="5266120"/>
          </a:xfrm>
          <a:prstGeom prst="rect">
            <a:avLst/>
          </a:prstGeom>
        </p:spPr>
      </p:pic>
    </p:spTree>
    <p:extLst>
      <p:ext uri="{BB962C8B-B14F-4D97-AF65-F5344CB8AC3E}">
        <p14:creationId xmlns:p14="http://schemas.microsoft.com/office/powerpoint/2010/main" val="6959806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609316A9-990D-4EC3-A671-70EE5C1493A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xmlns="" id="{9B0C6109-9159-49CA-AD7A-F9035539DB7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686F14F5-308C-4EB6-87AB-05DE9501B1A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BA032363-A188-47C5-9D59-9B788809DCD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2C4077DF-6BB9-4069-AD28-6B1664EBB0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1D2B8B50-3419-41ED-9A9F-3CF9EEBBD3F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5C640498-2E73-4FA2-BEB6-C3596A458C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40EEFC-4112-4C39-A816-C815774F6D6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ADF362B0-03EA-4800-9FAA-9F128587E42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0BA84559-2F4C-4795-9246-4C563F942D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FA77A1AA-CA47-4A91-A0A1-0A8CE31A985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screenshot of a cell phone&#10;&#10;Description automatically generated">
            <a:extLst>
              <a:ext uri="{FF2B5EF4-FFF2-40B4-BE49-F238E27FC236}">
                <a16:creationId xmlns:a16="http://schemas.microsoft.com/office/drawing/2014/main" xmlns="" id="{B1BB6676-F26A-4B6A-9050-743E0E79ECCB}"/>
              </a:ext>
            </a:extLst>
          </p:cNvPr>
          <p:cNvPicPr>
            <a:picLocks noGrp="1" noChangeAspect="1"/>
          </p:cNvPicPr>
          <p:nvPr>
            <p:ph idx="1"/>
          </p:nvPr>
        </p:nvPicPr>
        <p:blipFill>
          <a:blip r:embed="rId2"/>
          <a:stretch>
            <a:fillRect/>
          </a:stretch>
        </p:blipFill>
        <p:spPr>
          <a:xfrm>
            <a:off x="1923860" y="1131994"/>
            <a:ext cx="8346156" cy="4590386"/>
          </a:xfrm>
          <a:prstGeom prst="rect">
            <a:avLst/>
          </a:prstGeom>
        </p:spPr>
      </p:pic>
    </p:spTree>
    <p:extLst>
      <p:ext uri="{BB962C8B-B14F-4D97-AF65-F5344CB8AC3E}">
        <p14:creationId xmlns:p14="http://schemas.microsoft.com/office/powerpoint/2010/main" val="32764936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609316A9-990D-4EC3-A671-70EE5C1493A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xmlns="" id="{9B0C6109-9159-49CA-AD7A-F9035539DB7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686F14F5-308C-4EB6-87AB-05DE9501B1A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BA032363-A188-47C5-9D59-9B788809DCD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2C4077DF-6BB9-4069-AD28-6B1664EBB0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1D2B8B50-3419-41ED-9A9F-3CF9EEBBD3F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5C640498-2E73-4FA2-BEB6-C3596A458C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40EEFC-4112-4C39-A816-C815774F6D6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ADF362B0-03EA-4800-9FAA-9F128587E42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0BA84559-2F4C-4795-9246-4C563F942D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FA77A1AA-CA47-4A91-A0A1-0A8CE31A985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screenshot of a cell phone&#10;&#10;Description automatically generated">
            <a:extLst>
              <a:ext uri="{FF2B5EF4-FFF2-40B4-BE49-F238E27FC236}">
                <a16:creationId xmlns:a16="http://schemas.microsoft.com/office/drawing/2014/main" xmlns="" id="{8118EDE4-540F-447F-8198-081EDD0B2362}"/>
              </a:ext>
            </a:extLst>
          </p:cNvPr>
          <p:cNvPicPr>
            <a:picLocks noGrp="1" noChangeAspect="1"/>
          </p:cNvPicPr>
          <p:nvPr>
            <p:ph idx="1"/>
          </p:nvPr>
        </p:nvPicPr>
        <p:blipFill>
          <a:blip r:embed="rId2"/>
          <a:stretch>
            <a:fillRect/>
          </a:stretch>
        </p:blipFill>
        <p:spPr>
          <a:xfrm>
            <a:off x="3062427" y="1131994"/>
            <a:ext cx="6083400" cy="4590386"/>
          </a:xfrm>
          <a:prstGeom prst="rect">
            <a:avLst/>
          </a:prstGeom>
        </p:spPr>
      </p:pic>
    </p:spTree>
    <p:extLst>
      <p:ext uri="{BB962C8B-B14F-4D97-AF65-F5344CB8AC3E}">
        <p14:creationId xmlns:p14="http://schemas.microsoft.com/office/powerpoint/2010/main" val="4060956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xmlns="" id="{609316A9-990D-4EC3-A671-70EE5C1493A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0" name="Straight Connector 39">
              <a:extLst>
                <a:ext uri="{FF2B5EF4-FFF2-40B4-BE49-F238E27FC236}">
                  <a16:creationId xmlns:a16="http://schemas.microsoft.com/office/drawing/2014/main" xmlns="" id="{9B0C6109-9159-49CA-AD7A-F9035539DB7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xmlns="" id="{686F14F5-308C-4EB6-87AB-05DE9501B1A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2" name="Rectangle 23">
              <a:extLst>
                <a:ext uri="{FF2B5EF4-FFF2-40B4-BE49-F238E27FC236}">
                  <a16:creationId xmlns:a16="http://schemas.microsoft.com/office/drawing/2014/main" xmlns="" id="{BA032363-A188-47C5-9D59-9B788809DCD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25">
              <a:extLst>
                <a:ext uri="{FF2B5EF4-FFF2-40B4-BE49-F238E27FC236}">
                  <a16:creationId xmlns:a16="http://schemas.microsoft.com/office/drawing/2014/main" xmlns="" id="{2C4077DF-6BB9-4069-AD28-6B1664EBB0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Isosceles Triangle 43">
              <a:extLst>
                <a:ext uri="{FF2B5EF4-FFF2-40B4-BE49-F238E27FC236}">
                  <a16:creationId xmlns:a16="http://schemas.microsoft.com/office/drawing/2014/main" xmlns="" id="{1D2B8B50-3419-41ED-9A9F-3CF9EEBBD3F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27">
              <a:extLst>
                <a:ext uri="{FF2B5EF4-FFF2-40B4-BE49-F238E27FC236}">
                  <a16:creationId xmlns:a16="http://schemas.microsoft.com/office/drawing/2014/main" xmlns="" id="{5C640498-2E73-4FA2-BEB6-C3596A458C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8">
              <a:extLst>
                <a:ext uri="{FF2B5EF4-FFF2-40B4-BE49-F238E27FC236}">
                  <a16:creationId xmlns:a16="http://schemas.microsoft.com/office/drawing/2014/main" xmlns="" id="{3240EEFC-4112-4C39-A816-C815774F6D6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29">
              <a:extLst>
                <a:ext uri="{FF2B5EF4-FFF2-40B4-BE49-F238E27FC236}">
                  <a16:creationId xmlns:a16="http://schemas.microsoft.com/office/drawing/2014/main" xmlns="" id="{ADF362B0-03EA-4800-9FAA-9F128587E42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Isosceles Triangle 47">
              <a:extLst>
                <a:ext uri="{FF2B5EF4-FFF2-40B4-BE49-F238E27FC236}">
                  <a16:creationId xmlns:a16="http://schemas.microsoft.com/office/drawing/2014/main" xmlns="" id="{0BA84559-2F4C-4795-9246-4C563F942D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Isosceles Triangle 48">
              <a:extLst>
                <a:ext uri="{FF2B5EF4-FFF2-40B4-BE49-F238E27FC236}">
                  <a16:creationId xmlns:a16="http://schemas.microsoft.com/office/drawing/2014/main" xmlns="" id="{FA77A1AA-CA47-4A91-A0A1-0A8CE31A985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1" name="Rectangle 50">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54" name="Straight Connector 53">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5"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6"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7" name="Isosceles Triangle 56">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9"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0"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1" name="Isosceles Triangle 60">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2" name="Isosceles Triangle 61">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64" name="Rectangle 63">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A screenshot of a cell phone&#10;&#10;Description automatically generated">
            <a:extLst>
              <a:ext uri="{FF2B5EF4-FFF2-40B4-BE49-F238E27FC236}">
                <a16:creationId xmlns:a16="http://schemas.microsoft.com/office/drawing/2014/main" xmlns="" id="{411BB4E2-3D14-4AA8-887A-085F9FC1B5DC}"/>
              </a:ext>
            </a:extLst>
          </p:cNvPr>
          <p:cNvPicPr>
            <a:picLocks noGrp="1" noChangeAspect="1"/>
          </p:cNvPicPr>
          <p:nvPr>
            <p:ph idx="1"/>
          </p:nvPr>
        </p:nvPicPr>
        <p:blipFill>
          <a:blip r:embed="rId2"/>
          <a:stretch>
            <a:fillRect/>
          </a:stretch>
        </p:blipFill>
        <p:spPr>
          <a:xfrm>
            <a:off x="2496636" y="1131994"/>
            <a:ext cx="7200605" cy="4590386"/>
          </a:xfrm>
          <a:prstGeom prst="rect">
            <a:avLst/>
          </a:prstGeom>
        </p:spPr>
      </p:pic>
    </p:spTree>
    <p:extLst>
      <p:ext uri="{BB962C8B-B14F-4D97-AF65-F5344CB8AC3E}">
        <p14:creationId xmlns:p14="http://schemas.microsoft.com/office/powerpoint/2010/main" val="7934223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xmlns="" id="{609316A9-990D-4EC3-A671-70EE5C1493A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xmlns="" id="{9B0C6109-9159-49CA-AD7A-F9035539DB7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xmlns="" id="{686F14F5-308C-4EB6-87AB-05DE9501B1A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xmlns="" id="{BA032363-A188-47C5-9D59-9B788809DCD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xmlns="" id="{2C4077DF-6BB9-4069-AD28-6B1664EBB0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xmlns="" id="{1D2B8B50-3419-41ED-9A9F-3CF9EEBBD3F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xmlns="" id="{5C640498-2E73-4FA2-BEB6-C3596A458C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xmlns="" id="{3240EEFC-4112-4C39-A816-C815774F6D6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xmlns="" id="{ADF362B0-03EA-4800-9FAA-9F128587E42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xmlns="" id="{0BA84559-2F4C-4795-9246-4C563F942D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xmlns="" id="{FA77A1AA-CA47-4A91-A0A1-0A8CE31A985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4" name="Rectangle 23">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7" name="Straight Connector 26">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8"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7" name="Rectangle 36">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A screenshot of a cell phone&#10;&#10;Description automatically generated">
            <a:extLst>
              <a:ext uri="{FF2B5EF4-FFF2-40B4-BE49-F238E27FC236}">
                <a16:creationId xmlns:a16="http://schemas.microsoft.com/office/drawing/2014/main" xmlns="" id="{D0D7DC93-D0D2-44DD-BE01-2961D7D760E0}"/>
              </a:ext>
            </a:extLst>
          </p:cNvPr>
          <p:cNvPicPr>
            <a:picLocks noGrp="1" noChangeAspect="1"/>
          </p:cNvPicPr>
          <p:nvPr>
            <p:ph idx="1"/>
          </p:nvPr>
        </p:nvPicPr>
        <p:blipFill>
          <a:blip r:embed="rId2"/>
          <a:stretch>
            <a:fillRect/>
          </a:stretch>
        </p:blipFill>
        <p:spPr>
          <a:xfrm>
            <a:off x="2375005" y="1131994"/>
            <a:ext cx="7443867" cy="4590386"/>
          </a:xfrm>
          <a:prstGeom prst="rect">
            <a:avLst/>
          </a:prstGeom>
        </p:spPr>
      </p:pic>
    </p:spTree>
    <p:extLst>
      <p:ext uri="{BB962C8B-B14F-4D97-AF65-F5344CB8AC3E}">
        <p14:creationId xmlns:p14="http://schemas.microsoft.com/office/powerpoint/2010/main" val="7097869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609316A9-990D-4EC3-A671-70EE5C1493A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xmlns="" id="{9B0C6109-9159-49CA-AD7A-F9035539DB7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686F14F5-308C-4EB6-87AB-05DE9501B1A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BA032363-A188-47C5-9D59-9B788809DCD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2C4077DF-6BB9-4069-AD28-6B1664EBB0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1D2B8B50-3419-41ED-9A9F-3CF9EEBBD3F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5C640498-2E73-4FA2-BEB6-C3596A458C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40EEFC-4112-4C39-A816-C815774F6D6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ADF362B0-03EA-4800-9FAA-9F128587E42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0BA84559-2F4C-4795-9246-4C563F942D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FA77A1AA-CA47-4A91-A0A1-0A8CE31A985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screenshot of a cell phone&#10;&#10;Description automatically generated">
            <a:extLst>
              <a:ext uri="{FF2B5EF4-FFF2-40B4-BE49-F238E27FC236}">
                <a16:creationId xmlns:a16="http://schemas.microsoft.com/office/drawing/2014/main" xmlns="" id="{65DEB6B1-CD87-408D-A714-6161ADE5FB05}"/>
              </a:ext>
            </a:extLst>
          </p:cNvPr>
          <p:cNvPicPr>
            <a:picLocks noGrp="1" noChangeAspect="1"/>
          </p:cNvPicPr>
          <p:nvPr>
            <p:ph idx="1"/>
          </p:nvPr>
        </p:nvPicPr>
        <p:blipFill>
          <a:blip r:embed="rId2"/>
          <a:stretch>
            <a:fillRect/>
          </a:stretch>
        </p:blipFill>
        <p:spPr>
          <a:xfrm>
            <a:off x="1574459" y="1131994"/>
            <a:ext cx="9044959" cy="4590386"/>
          </a:xfrm>
          <a:prstGeom prst="rect">
            <a:avLst/>
          </a:prstGeom>
        </p:spPr>
      </p:pic>
    </p:spTree>
    <p:extLst>
      <p:ext uri="{BB962C8B-B14F-4D97-AF65-F5344CB8AC3E}">
        <p14:creationId xmlns:p14="http://schemas.microsoft.com/office/powerpoint/2010/main" val="3052403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634879-510F-40D7-B520-68A53CC77677}"/>
              </a:ext>
            </a:extLst>
          </p:cNvPr>
          <p:cNvSpPr>
            <a:spLocks noGrp="1"/>
          </p:cNvSpPr>
          <p:nvPr>
            <p:ph type="title"/>
          </p:nvPr>
        </p:nvSpPr>
        <p:spPr/>
        <p:txBody>
          <a:bodyPr/>
          <a:lstStyle/>
          <a:p>
            <a:r>
              <a:rPr lang="en-US"/>
              <a:t>Latar Belakang</a:t>
            </a:r>
          </a:p>
        </p:txBody>
      </p:sp>
      <p:sp>
        <p:nvSpPr>
          <p:cNvPr id="3" name="Content Placeholder 2">
            <a:extLst>
              <a:ext uri="{FF2B5EF4-FFF2-40B4-BE49-F238E27FC236}">
                <a16:creationId xmlns:a16="http://schemas.microsoft.com/office/drawing/2014/main" xmlns="" id="{043E2B88-9A4B-41EA-88E8-A60F70541B1B}"/>
              </a:ext>
            </a:extLst>
          </p:cNvPr>
          <p:cNvSpPr>
            <a:spLocks noGrp="1"/>
          </p:cNvSpPr>
          <p:nvPr>
            <p:ph idx="1"/>
          </p:nvPr>
        </p:nvSpPr>
        <p:spPr/>
        <p:txBody>
          <a:bodyPr vert="horz" lIns="91440" tIns="45720" rIns="91440" bIns="45720" rtlCol="0" anchor="t">
            <a:normAutofit/>
          </a:bodyPr>
          <a:lstStyle/>
          <a:p>
            <a:r>
              <a:rPr lang="en-US">
                <a:ea typeface="+mn-lt"/>
                <a:cs typeface="+mn-lt"/>
              </a:rPr>
              <a:t>Selain pakaian, budaya konsumtif ini juga terdapat di persepatuan. Menurut Andrey Noelfry Tarigan selaku Event Director BCA Jakarta Sneaker Day (JSD) 2018. Dia menuturkan bahwa peningkatan tersebut ada di angka 50% hingga 70% pada 2016-2017. Hal ini dibuktikan saat penyelenggaraan JDS 2017, yang semula hanya menargetkan 7.000 pengunjung tetapi melonjak hingga15 ribu pengunjung.</a:t>
            </a:r>
            <a:endParaRPr lang="en-US"/>
          </a:p>
          <a:p>
            <a:r>
              <a:rPr lang="en-US">
                <a:ea typeface="+mn-lt"/>
                <a:cs typeface="+mn-lt"/>
              </a:rPr>
              <a:t>Selain itu, karakter pembeli sneakers pun semakin idealis. Mereka tidak lagi mencari yang biasa atau palsu melainkan yang asli dan berkualitas.“Anak muda sekarang terhadap sneakers pun sudah enggak kaya dulu seperti takut membelinya bila mahal. Sekarang mereka melihat harga sepatu Rp 1,8 juta sudah dianggap murah dan langsung beli,” kata dia.</a:t>
            </a:r>
            <a:endParaRPr lang="en-US" dirty="0"/>
          </a:p>
          <a:p>
            <a:endParaRPr lang="en-US"/>
          </a:p>
        </p:txBody>
      </p:sp>
    </p:spTree>
    <p:extLst>
      <p:ext uri="{BB962C8B-B14F-4D97-AF65-F5344CB8AC3E}">
        <p14:creationId xmlns:p14="http://schemas.microsoft.com/office/powerpoint/2010/main" val="6824813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609316A9-990D-4EC3-A671-70EE5C1493A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xmlns="" id="{9B0C6109-9159-49CA-AD7A-F9035539DB7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686F14F5-308C-4EB6-87AB-05DE9501B1A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BA032363-A188-47C5-9D59-9B788809DCD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2C4077DF-6BB9-4069-AD28-6B1664EBB0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1D2B8B50-3419-41ED-9A9F-3CF9EEBBD3F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5C640498-2E73-4FA2-BEB6-C3596A458C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40EEFC-4112-4C39-A816-C815774F6D6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ADF362B0-03EA-4800-9FAA-9F128587E42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0BA84559-2F4C-4795-9246-4C563F942D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FA77A1AA-CA47-4A91-A0A1-0A8CE31A985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screenshot of a cell phone&#10;&#10;Description automatically generated">
            <a:extLst>
              <a:ext uri="{FF2B5EF4-FFF2-40B4-BE49-F238E27FC236}">
                <a16:creationId xmlns:a16="http://schemas.microsoft.com/office/drawing/2014/main" xmlns="" id="{94B3DDEA-EA0A-402B-AB97-945EC39E6300}"/>
              </a:ext>
            </a:extLst>
          </p:cNvPr>
          <p:cNvPicPr>
            <a:picLocks noGrp="1" noChangeAspect="1"/>
          </p:cNvPicPr>
          <p:nvPr>
            <p:ph idx="1"/>
          </p:nvPr>
        </p:nvPicPr>
        <p:blipFill>
          <a:blip r:embed="rId2"/>
          <a:stretch>
            <a:fillRect/>
          </a:stretch>
        </p:blipFill>
        <p:spPr>
          <a:xfrm>
            <a:off x="1806857" y="1131994"/>
            <a:ext cx="8580162" cy="4590386"/>
          </a:xfrm>
          <a:prstGeom prst="rect">
            <a:avLst/>
          </a:prstGeom>
        </p:spPr>
      </p:pic>
    </p:spTree>
    <p:extLst>
      <p:ext uri="{BB962C8B-B14F-4D97-AF65-F5344CB8AC3E}">
        <p14:creationId xmlns:p14="http://schemas.microsoft.com/office/powerpoint/2010/main" val="14153432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609316A9-990D-4EC3-A671-70EE5C1493A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xmlns="" id="{9B0C6109-9159-49CA-AD7A-F9035539DB7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686F14F5-308C-4EB6-87AB-05DE9501B1A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BA032363-A188-47C5-9D59-9B788809DCD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2C4077DF-6BB9-4069-AD28-6B1664EBB0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1D2B8B50-3419-41ED-9A9F-3CF9EEBBD3F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5C640498-2E73-4FA2-BEB6-C3596A458C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40EEFC-4112-4C39-A816-C815774F6D6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ADF362B0-03EA-4800-9FAA-9F128587E42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0BA84559-2F4C-4795-9246-4C563F942D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FA77A1AA-CA47-4A91-A0A1-0A8CE31A985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8301227"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screenshot of a cell phone&#10;&#10;Description automatically generated">
            <a:extLst>
              <a:ext uri="{FF2B5EF4-FFF2-40B4-BE49-F238E27FC236}">
                <a16:creationId xmlns:a16="http://schemas.microsoft.com/office/drawing/2014/main" xmlns="" id="{63AD395B-DB20-46FA-8A48-DF2A6CD4D906}"/>
              </a:ext>
            </a:extLst>
          </p:cNvPr>
          <p:cNvPicPr>
            <a:picLocks noGrp="1" noChangeAspect="1"/>
          </p:cNvPicPr>
          <p:nvPr>
            <p:ph idx="1"/>
          </p:nvPr>
        </p:nvPicPr>
        <p:blipFill>
          <a:blip r:embed="rId2"/>
          <a:stretch>
            <a:fillRect/>
          </a:stretch>
        </p:blipFill>
        <p:spPr>
          <a:xfrm>
            <a:off x="1126310" y="1348441"/>
            <a:ext cx="7003562" cy="4157492"/>
          </a:xfrm>
          <a:prstGeom prst="rect">
            <a:avLst/>
          </a:prstGeom>
        </p:spPr>
      </p:pic>
    </p:spTree>
    <p:extLst>
      <p:ext uri="{BB962C8B-B14F-4D97-AF65-F5344CB8AC3E}">
        <p14:creationId xmlns:p14="http://schemas.microsoft.com/office/powerpoint/2010/main" val="39916823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C28EFA-C918-4D32-98C0-2D065F2C6484}"/>
              </a:ext>
            </a:extLst>
          </p:cNvPr>
          <p:cNvSpPr>
            <a:spLocks noGrp="1"/>
          </p:cNvSpPr>
          <p:nvPr>
            <p:ph type="title"/>
          </p:nvPr>
        </p:nvSpPr>
        <p:spPr/>
        <p:txBody>
          <a:bodyPr/>
          <a:lstStyle/>
          <a:p>
            <a:r>
              <a:rPr lang="en-US"/>
              <a:t>Value Proposition Canvas</a:t>
            </a:r>
          </a:p>
        </p:txBody>
      </p:sp>
      <p:sp>
        <p:nvSpPr>
          <p:cNvPr id="3" name="Content Placeholder 2">
            <a:extLst>
              <a:ext uri="{FF2B5EF4-FFF2-40B4-BE49-F238E27FC236}">
                <a16:creationId xmlns:a16="http://schemas.microsoft.com/office/drawing/2014/main" xmlns="" id="{A371A7D0-BE26-48C1-82B4-F366621D08EA}"/>
              </a:ext>
            </a:extLst>
          </p:cNvPr>
          <p:cNvSpPr>
            <a:spLocks noGrp="1"/>
          </p:cNvSpPr>
          <p:nvPr>
            <p:ph idx="1"/>
          </p:nvPr>
        </p:nvSpPr>
        <p:spPr>
          <a:xfrm>
            <a:off x="677334" y="1343351"/>
            <a:ext cx="8596668" cy="5229973"/>
          </a:xfrm>
        </p:spPr>
        <p:txBody>
          <a:bodyPr vert="horz" lIns="91440" tIns="45720" rIns="91440" bIns="45720" rtlCol="0" anchor="t">
            <a:normAutofit fontScale="62500" lnSpcReduction="20000"/>
          </a:bodyPr>
          <a:lstStyle/>
          <a:p>
            <a:pPr marL="0" lvl="0" indent="0">
              <a:buNone/>
            </a:pPr>
            <a:endParaRPr lang="en-US">
              <a:latin typeface="Times New Roman"/>
              <a:cs typeface="Times New Roman"/>
            </a:endParaRPr>
          </a:p>
          <a:p>
            <a:pPr marL="0" indent="0">
              <a:buNone/>
            </a:pPr>
            <a:r>
              <a:rPr lang="id-ID" sz="2400" b="1" i="1" err="1">
                <a:latin typeface="Times New Roman"/>
                <a:ea typeface="+mn-lt"/>
                <a:cs typeface="+mn-lt"/>
              </a:rPr>
              <a:t>Customer</a:t>
            </a:r>
            <a:r>
              <a:rPr lang="id-ID" sz="2400" b="1" i="1" dirty="0">
                <a:latin typeface="Times New Roman"/>
                <a:ea typeface="+mn-lt"/>
                <a:cs typeface="+mn-lt"/>
              </a:rPr>
              <a:t> </a:t>
            </a:r>
            <a:r>
              <a:rPr lang="id-ID" sz="2400" b="1" i="1">
                <a:latin typeface="Times New Roman"/>
                <a:ea typeface="+mn-lt"/>
                <a:cs typeface="+mn-lt"/>
              </a:rPr>
              <a:t>Pain</a:t>
            </a:r>
          </a:p>
          <a:p>
            <a:r>
              <a:rPr lang="id-ID" sz="1600">
                <a:latin typeface="Times New Roman"/>
                <a:ea typeface="+mn-lt"/>
                <a:cs typeface="Times New Roman"/>
              </a:rPr>
              <a:t>Customer malas untuk datang ke toko</a:t>
            </a:r>
            <a:endParaRPr lang="id-ID" sz="1600" dirty="0">
              <a:latin typeface="Times New Roman"/>
              <a:ea typeface="+mn-lt"/>
              <a:cs typeface="Times New Roman"/>
            </a:endParaRPr>
          </a:p>
          <a:p>
            <a:r>
              <a:rPr lang="id-ID" sz="1600">
                <a:latin typeface="Times New Roman"/>
                <a:ea typeface="+mn-lt"/>
                <a:cs typeface="Times New Roman"/>
              </a:rPr>
              <a:t>Customer mengeluhkan lambatnya pengiriman</a:t>
            </a:r>
            <a:endParaRPr lang="id-ID" sz="1600" dirty="0">
              <a:latin typeface="Times New Roman"/>
              <a:ea typeface="+mn-lt"/>
              <a:cs typeface="Times New Roman"/>
            </a:endParaRPr>
          </a:p>
          <a:p>
            <a:r>
              <a:rPr lang="id-ID" sz="1600">
                <a:latin typeface="Times New Roman"/>
                <a:ea typeface="+mn-lt"/>
                <a:cs typeface="Times New Roman"/>
              </a:rPr>
              <a:t>Customer takut barang yang dipesan tidak sesuai ekspektasi mereka</a:t>
            </a:r>
            <a:endParaRPr lang="id-ID" sz="1600" dirty="0">
              <a:latin typeface="Times New Roman"/>
              <a:ea typeface="+mn-lt"/>
              <a:cs typeface="Times New Roman"/>
            </a:endParaRPr>
          </a:p>
          <a:p>
            <a:r>
              <a:rPr lang="id-ID" sz="1600">
                <a:latin typeface="Times New Roman"/>
                <a:ea typeface="+mn-lt"/>
                <a:cs typeface="Times New Roman"/>
              </a:rPr>
              <a:t>Customer takut ditipu saat proses barter</a:t>
            </a:r>
            <a:endParaRPr lang="id-ID" sz="1600" dirty="0">
              <a:latin typeface="Times New Roman"/>
              <a:ea typeface="+mn-lt"/>
              <a:cs typeface="Times New Roman"/>
            </a:endParaRPr>
          </a:p>
          <a:p>
            <a:r>
              <a:rPr lang="id-ID" sz="1600">
                <a:latin typeface="Times New Roman"/>
                <a:ea typeface="+mn-lt"/>
                <a:cs typeface="Times New Roman"/>
              </a:rPr>
              <a:t>Customer takut ID yang dititipkan disalahgunakan oleh pihak penyewaan barang</a:t>
            </a:r>
            <a:endParaRPr lang="id-ID" sz="1600" dirty="0">
              <a:latin typeface="Times New Roman"/>
              <a:ea typeface="+mn-lt"/>
              <a:cs typeface="Times New Roman"/>
            </a:endParaRPr>
          </a:p>
          <a:p>
            <a:r>
              <a:rPr lang="id-ID" sz="1600">
                <a:latin typeface="Times New Roman"/>
                <a:ea typeface="+mn-lt"/>
                <a:cs typeface="+mn-lt"/>
              </a:rPr>
              <a:t>Penyedia takut barang rusak , hilang / dibawa kabur penyewa bila tidak ada ID / deposit</a:t>
            </a:r>
            <a:endParaRPr lang="id-ID" sz="1600">
              <a:latin typeface="Times New Roman"/>
              <a:cs typeface="Times New Roman"/>
            </a:endParaRPr>
          </a:p>
          <a:p>
            <a:r>
              <a:rPr lang="id-ID" sz="1600">
                <a:latin typeface="Times New Roman"/>
                <a:ea typeface="+mn-lt"/>
                <a:cs typeface="Times New Roman"/>
              </a:rPr>
              <a:t>Penyedia takut bila barang yang mereka sewakan ditukar barang palsu yang sejenis</a:t>
            </a:r>
            <a:endParaRPr lang="id-ID" sz="1600">
              <a:ea typeface="+mn-lt"/>
              <a:cs typeface="+mn-lt"/>
            </a:endParaRPr>
          </a:p>
          <a:p>
            <a:pPr marL="0" indent="0">
              <a:buNone/>
            </a:pPr>
            <a:endParaRPr lang="id-ID" sz="1600" dirty="0">
              <a:latin typeface="Times New Roman"/>
              <a:ea typeface="+mn-lt"/>
              <a:cs typeface="Times New Roman"/>
            </a:endParaRPr>
          </a:p>
          <a:p>
            <a:pPr marL="0" indent="0">
              <a:buNone/>
            </a:pPr>
            <a:r>
              <a:rPr lang="id-ID" sz="2400" b="1" i="1">
                <a:latin typeface="Times New Roman"/>
                <a:ea typeface="+mn-lt"/>
                <a:cs typeface="+mn-lt"/>
              </a:rPr>
              <a:t>Pain Reliever</a:t>
            </a:r>
          </a:p>
          <a:p>
            <a:r>
              <a:rPr lang="id-ID" err="1">
                <a:latin typeface="Times New Roman"/>
                <a:ea typeface="+mn-lt"/>
                <a:cs typeface="+mn-lt"/>
              </a:rPr>
              <a:t>Customer</a:t>
            </a:r>
            <a:r>
              <a:rPr lang="id-ID">
                <a:latin typeface="Times New Roman"/>
                <a:ea typeface="+mn-lt"/>
                <a:cs typeface="+mn-lt"/>
              </a:rPr>
              <a:t> tidak harus datang ke toko, barang dikirim langsung </a:t>
            </a:r>
            <a:r>
              <a:rPr lang="id-ID" err="1">
                <a:latin typeface="Times New Roman"/>
                <a:ea typeface="+mn-lt"/>
                <a:cs typeface="+mn-lt"/>
              </a:rPr>
              <a:t>kerumah</a:t>
            </a:r>
            <a:r>
              <a:rPr lang="id-ID" dirty="0">
                <a:latin typeface="Times New Roman"/>
                <a:ea typeface="+mn-lt"/>
                <a:cs typeface="+mn-lt"/>
              </a:rPr>
              <a:t> </a:t>
            </a:r>
            <a:r>
              <a:rPr lang="id-ID">
                <a:latin typeface="Times New Roman"/>
                <a:ea typeface="+mn-lt"/>
                <a:cs typeface="+mn-lt"/>
              </a:rPr>
              <a:t>mereka</a:t>
            </a:r>
            <a:endParaRPr lang="en-US">
              <a:latin typeface="Times New Roman"/>
              <a:ea typeface="+mn-lt"/>
              <a:cs typeface="+mn-lt"/>
            </a:endParaRPr>
          </a:p>
          <a:p>
            <a:r>
              <a:rPr lang="id-ID">
                <a:latin typeface="Times New Roman"/>
                <a:ea typeface="+mn-lt"/>
                <a:cs typeface="+mn-lt"/>
              </a:rPr>
              <a:t>Ourwear menyediakan jasa pengirimannya sendiri untuk durasi pengiriman 1 jam langsung sampai</a:t>
            </a:r>
            <a:endParaRPr lang="id-ID" dirty="0">
              <a:latin typeface="Times New Roman"/>
              <a:ea typeface="+mn-lt"/>
              <a:cs typeface="+mn-lt"/>
            </a:endParaRPr>
          </a:p>
          <a:p>
            <a:r>
              <a:rPr lang="id-ID">
                <a:latin typeface="Times New Roman"/>
                <a:ea typeface="+mn-lt"/>
                <a:cs typeface="+mn-lt"/>
              </a:rPr>
              <a:t>Barang yang dikirim penyewa akan di cek terlebih dahulu di kantor Ourwear sebelum dikirim</a:t>
            </a:r>
            <a:endParaRPr lang="en-US">
              <a:latin typeface="Times New Roman"/>
              <a:ea typeface="+mn-lt"/>
              <a:cs typeface="+mn-lt"/>
            </a:endParaRPr>
          </a:p>
          <a:p>
            <a:r>
              <a:rPr lang="id-ID">
                <a:latin typeface="Times New Roman"/>
                <a:ea typeface="+mn-lt"/>
                <a:cs typeface="+mn-lt"/>
              </a:rPr>
              <a:t>Barang dikirim terlebih dahulu ke kantor Ourwear untuk pengecekan kondisi</a:t>
            </a:r>
            <a:endParaRPr lang="id-ID" dirty="0">
              <a:latin typeface="Times New Roman"/>
              <a:ea typeface="+mn-lt"/>
              <a:cs typeface="+mn-lt"/>
            </a:endParaRPr>
          </a:p>
          <a:p>
            <a:r>
              <a:rPr lang="id-ID">
                <a:latin typeface="Times New Roman"/>
                <a:ea typeface="+mn-lt"/>
                <a:cs typeface="+mn-lt"/>
              </a:rPr>
              <a:t>Customer tidak perlu menitipkan Id, melainkan foto wajah dengan ide untuk verifikasi.</a:t>
            </a:r>
            <a:endParaRPr lang="id-ID" dirty="0">
              <a:latin typeface="Times New Roman"/>
              <a:ea typeface="+mn-lt"/>
              <a:cs typeface="+mn-lt"/>
            </a:endParaRPr>
          </a:p>
          <a:p>
            <a:r>
              <a:rPr lang="id-ID">
                <a:latin typeface="Times New Roman"/>
                <a:ea typeface="+mn-lt"/>
                <a:cs typeface="+mn-lt"/>
              </a:rPr>
              <a:t>Ourwear mengharuskan penyewa mendepositkan dana, uang depositnya akan ditahan Ourwear sebagai pihak ketiga dan dikembalikan saat produknya sudah dikembalikan ke pemilik barang</a:t>
            </a:r>
            <a:endParaRPr lang="id-ID" dirty="0">
              <a:latin typeface="Times New Roman"/>
              <a:ea typeface="+mn-lt"/>
              <a:cs typeface="+mn-lt"/>
            </a:endParaRPr>
          </a:p>
          <a:p>
            <a:r>
              <a:rPr lang="id-ID">
                <a:latin typeface="Times New Roman"/>
                <a:ea typeface="+mn-lt"/>
                <a:cs typeface="+mn-lt"/>
              </a:rPr>
              <a:t>Ourwear memasang security tak di bagian dalam pakaian, untuk memastikan produk yang dikembalikan sama dengan yang dikirim</a:t>
            </a:r>
            <a:endParaRPr lang="id-ID" dirty="0">
              <a:latin typeface="Times New Roman"/>
              <a:ea typeface="+mn-lt"/>
              <a:cs typeface="+mn-lt"/>
            </a:endParaRPr>
          </a:p>
          <a:p>
            <a:endParaRPr lang="id-ID">
              <a:latin typeface="Times New Roman"/>
              <a:ea typeface="+mn-lt"/>
              <a:cs typeface="+mn-lt"/>
            </a:endParaRPr>
          </a:p>
          <a:p>
            <a:endParaRPr lang="id-ID" i="1">
              <a:latin typeface="Times New Roman"/>
              <a:cs typeface="Times New Roman"/>
            </a:endParaRPr>
          </a:p>
          <a:p>
            <a:endParaRPr lang="en-US">
              <a:latin typeface="Times New Roman"/>
              <a:cs typeface="Times New Roman"/>
            </a:endParaRPr>
          </a:p>
        </p:txBody>
      </p:sp>
    </p:spTree>
    <p:extLst>
      <p:ext uri="{BB962C8B-B14F-4D97-AF65-F5344CB8AC3E}">
        <p14:creationId xmlns:p14="http://schemas.microsoft.com/office/powerpoint/2010/main" val="21637003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C28EFA-C918-4D32-98C0-2D065F2C6484}"/>
              </a:ext>
            </a:extLst>
          </p:cNvPr>
          <p:cNvSpPr>
            <a:spLocks noGrp="1"/>
          </p:cNvSpPr>
          <p:nvPr>
            <p:ph type="title"/>
          </p:nvPr>
        </p:nvSpPr>
        <p:spPr/>
        <p:txBody>
          <a:bodyPr/>
          <a:lstStyle/>
          <a:p>
            <a:r>
              <a:rPr lang="en-US"/>
              <a:t>Value Proposition Canvas</a:t>
            </a:r>
          </a:p>
        </p:txBody>
      </p:sp>
      <p:sp>
        <p:nvSpPr>
          <p:cNvPr id="3" name="Content Placeholder 2">
            <a:extLst>
              <a:ext uri="{FF2B5EF4-FFF2-40B4-BE49-F238E27FC236}">
                <a16:creationId xmlns:a16="http://schemas.microsoft.com/office/drawing/2014/main" xmlns="" id="{A371A7D0-BE26-48C1-82B4-F366621D08EA}"/>
              </a:ext>
            </a:extLst>
          </p:cNvPr>
          <p:cNvSpPr>
            <a:spLocks noGrp="1"/>
          </p:cNvSpPr>
          <p:nvPr>
            <p:ph idx="1"/>
          </p:nvPr>
        </p:nvSpPr>
        <p:spPr>
          <a:xfrm>
            <a:off x="677334" y="1559011"/>
            <a:ext cx="8596668" cy="4482351"/>
          </a:xfrm>
        </p:spPr>
        <p:txBody>
          <a:bodyPr vert="horz" lIns="91440" tIns="45720" rIns="91440" bIns="45720" rtlCol="0" anchor="t">
            <a:normAutofit/>
          </a:bodyPr>
          <a:lstStyle/>
          <a:p>
            <a:pPr marL="0" lvl="0" indent="0">
              <a:buNone/>
            </a:pPr>
            <a:endParaRPr lang="en-US" sz="1500" b="1">
              <a:latin typeface="Times New Roman"/>
              <a:cs typeface="Times New Roman"/>
            </a:endParaRPr>
          </a:p>
          <a:p>
            <a:pPr>
              <a:buNone/>
            </a:pPr>
            <a:r>
              <a:rPr lang="id-ID" sz="1500" b="1" i="1">
                <a:latin typeface="Times New Roman"/>
                <a:ea typeface="+mn-lt"/>
                <a:cs typeface="+mn-lt"/>
              </a:rPr>
              <a:t>Customer Gain</a:t>
            </a:r>
            <a:endParaRPr lang="id-ID" sz="1500" b="1" i="1">
              <a:latin typeface="Times New Roman"/>
            </a:endParaRPr>
          </a:p>
          <a:p>
            <a:pPr>
              <a:buFont typeface="Wingdings 3"/>
              <a:buChar char=""/>
            </a:pPr>
            <a:r>
              <a:rPr lang="id-ID" sz="1400">
                <a:latin typeface="Times New Roman"/>
                <a:ea typeface="+mn-lt"/>
                <a:cs typeface="+mn-lt"/>
              </a:rPr>
              <a:t>Customer menginginkan produk dengan kualitas bagus dengan harga yang terjangkau</a:t>
            </a:r>
            <a:endParaRPr lang="id-ID" sz="1400">
              <a:latin typeface="Times New Roman"/>
              <a:cs typeface="Times New Roman"/>
            </a:endParaRPr>
          </a:p>
          <a:p>
            <a:pPr>
              <a:buFont typeface="Wingdings 3"/>
              <a:buChar char=""/>
            </a:pPr>
            <a:r>
              <a:rPr lang="id-ID" sz="1400">
                <a:latin typeface="Times New Roman"/>
                <a:ea typeface="+mn-lt"/>
                <a:cs typeface="+mn-lt"/>
              </a:rPr>
              <a:t>Customer mau barang yang disewakan kualitas original</a:t>
            </a:r>
          </a:p>
          <a:p>
            <a:pPr>
              <a:buFont typeface="Wingdings 3"/>
              <a:buChar char=""/>
            </a:pPr>
            <a:r>
              <a:rPr lang="id-ID" sz="1400">
                <a:latin typeface="Times New Roman"/>
                <a:ea typeface="+mn-lt"/>
                <a:cs typeface="+mn-lt"/>
              </a:rPr>
              <a:t>Customer ingin menyewakan barangnya juga bukan hanya penyedia yang bisa menyewakan</a:t>
            </a:r>
          </a:p>
          <a:p>
            <a:pPr>
              <a:buFont typeface="Wingdings 3"/>
              <a:buChar char=""/>
            </a:pPr>
            <a:r>
              <a:rPr lang="id-ID" sz="1400">
                <a:latin typeface="Times New Roman"/>
                <a:ea typeface="+mn-lt"/>
                <a:cs typeface="+mn-lt"/>
              </a:rPr>
              <a:t>Kebersihan dari barang yang disewakan terjamin</a:t>
            </a:r>
            <a:endParaRPr lang="id-ID" sz="1400">
              <a:latin typeface="Times New Roman"/>
              <a:cs typeface="Times New Roman"/>
            </a:endParaRPr>
          </a:p>
          <a:p>
            <a:pPr marL="0" indent="0">
              <a:buNone/>
            </a:pPr>
            <a:endParaRPr lang="id-ID" sz="1500" b="1">
              <a:latin typeface="Times New Roman"/>
            </a:endParaRPr>
          </a:p>
          <a:p>
            <a:pPr marL="0" indent="0">
              <a:buNone/>
            </a:pPr>
            <a:r>
              <a:rPr lang="id-ID" sz="1500" b="1">
                <a:latin typeface="Times New Roman"/>
                <a:ea typeface="+mn-lt"/>
                <a:cs typeface="+mn-lt"/>
              </a:rPr>
              <a:t>Gain Creator</a:t>
            </a:r>
            <a:endParaRPr lang="id-ID" sz="1500" b="1" dirty="0">
              <a:latin typeface="Times New Roman"/>
              <a:ea typeface="+mn-lt"/>
              <a:cs typeface="+mn-lt"/>
            </a:endParaRPr>
          </a:p>
          <a:p>
            <a:pPr>
              <a:buFont typeface="Wingdings 3"/>
              <a:buChar char=""/>
            </a:pPr>
            <a:r>
              <a:rPr lang="id-ID" sz="1500">
                <a:latin typeface="Times New Roman"/>
                <a:ea typeface="+mn-lt"/>
                <a:cs typeface="+mn-lt"/>
              </a:rPr>
              <a:t>Ourwear selalu mengecek kualitas pakaian saat pakaiannya pertama kali sampai ke kantor</a:t>
            </a:r>
            <a:endParaRPr lang="id-ID" sz="1500" dirty="0">
              <a:latin typeface="Times New Roman"/>
              <a:ea typeface="+mn-lt"/>
              <a:cs typeface="+mn-lt"/>
            </a:endParaRPr>
          </a:p>
          <a:p>
            <a:pPr>
              <a:buFont typeface="Wingdings 3"/>
            </a:pPr>
            <a:r>
              <a:rPr lang="id-ID" sz="1500">
                <a:latin typeface="Times New Roman"/>
                <a:ea typeface="+mn-lt"/>
                <a:cs typeface="+mn-lt"/>
              </a:rPr>
              <a:t>Originalitas pakaian akan diperiksa oleh team khusus yang ahli di bidang tersebut</a:t>
            </a:r>
          </a:p>
          <a:p>
            <a:pPr>
              <a:buFont typeface="Wingdings 3"/>
            </a:pPr>
            <a:r>
              <a:rPr lang="id-ID" sz="1500">
                <a:latin typeface="Times New Roman"/>
                <a:ea typeface="+mn-lt"/>
                <a:cs typeface="+mn-lt"/>
              </a:rPr>
              <a:t>Di Ourwear, bukan hanya vendor yang dapat menyewakan, tetapi juga customer</a:t>
            </a:r>
            <a:endParaRPr lang="id-ID" sz="1500" dirty="0">
              <a:latin typeface="Times New Roman"/>
              <a:ea typeface="+mn-lt"/>
              <a:cs typeface="+mn-lt"/>
            </a:endParaRPr>
          </a:p>
          <a:p>
            <a:pPr>
              <a:buFont typeface="Wingdings 3"/>
            </a:pPr>
            <a:r>
              <a:rPr lang="id-ID" sz="1500">
                <a:latin typeface="Times New Roman"/>
                <a:ea typeface="+mn-lt"/>
                <a:cs typeface="+mn-lt"/>
              </a:rPr>
              <a:t>Kebersihan dari produk akan di cek terlebih dahulu oleh team Ourwear.</a:t>
            </a:r>
            <a:endParaRPr lang="id-ID" sz="1500" dirty="0">
              <a:latin typeface="Times New Roman"/>
              <a:ea typeface="+mn-lt"/>
              <a:cs typeface="+mn-lt"/>
            </a:endParaRPr>
          </a:p>
          <a:p>
            <a:pPr>
              <a:buFont typeface="Wingdings 3"/>
            </a:pPr>
            <a:endParaRPr lang="id-ID" sz="1500" dirty="0">
              <a:latin typeface="Times New Roman"/>
              <a:ea typeface="+mn-lt"/>
              <a:cs typeface="+mn-lt"/>
            </a:endParaRPr>
          </a:p>
          <a:p>
            <a:pPr marL="0" indent="0">
              <a:buFont typeface="Wingdings 3"/>
            </a:pPr>
            <a:endParaRPr lang="id-ID">
              <a:latin typeface="Times New Roman"/>
              <a:ea typeface="+mn-lt"/>
              <a:cs typeface="+mn-lt"/>
            </a:endParaRPr>
          </a:p>
          <a:p>
            <a:endParaRPr lang="id-ID">
              <a:latin typeface="Times New Roman"/>
              <a:ea typeface="+mn-lt"/>
              <a:cs typeface="+mn-lt"/>
            </a:endParaRPr>
          </a:p>
          <a:p>
            <a:endParaRPr lang="id-ID" i="1">
              <a:latin typeface="Times New Roman"/>
              <a:ea typeface="+mn-lt"/>
              <a:cs typeface="Times New Roman"/>
            </a:endParaRPr>
          </a:p>
          <a:p>
            <a:endParaRPr lang="en-US">
              <a:latin typeface="Times New Roman"/>
              <a:cs typeface="Times New Roman"/>
            </a:endParaRPr>
          </a:p>
        </p:txBody>
      </p:sp>
    </p:spTree>
    <p:extLst>
      <p:ext uri="{BB962C8B-B14F-4D97-AF65-F5344CB8AC3E}">
        <p14:creationId xmlns:p14="http://schemas.microsoft.com/office/powerpoint/2010/main" val="31367952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C28EFA-C918-4D32-98C0-2D065F2C6484}"/>
              </a:ext>
            </a:extLst>
          </p:cNvPr>
          <p:cNvSpPr>
            <a:spLocks noGrp="1"/>
          </p:cNvSpPr>
          <p:nvPr>
            <p:ph type="title"/>
          </p:nvPr>
        </p:nvSpPr>
        <p:spPr/>
        <p:txBody>
          <a:bodyPr/>
          <a:lstStyle/>
          <a:p>
            <a:r>
              <a:rPr lang="en-US"/>
              <a:t>Value Proposition Canvas</a:t>
            </a:r>
          </a:p>
        </p:txBody>
      </p:sp>
      <p:sp>
        <p:nvSpPr>
          <p:cNvPr id="3" name="Content Placeholder 2">
            <a:extLst>
              <a:ext uri="{FF2B5EF4-FFF2-40B4-BE49-F238E27FC236}">
                <a16:creationId xmlns:a16="http://schemas.microsoft.com/office/drawing/2014/main" xmlns="" id="{A371A7D0-BE26-48C1-82B4-F366621D08EA}"/>
              </a:ext>
            </a:extLst>
          </p:cNvPr>
          <p:cNvSpPr>
            <a:spLocks noGrp="1"/>
          </p:cNvSpPr>
          <p:nvPr>
            <p:ph idx="1"/>
          </p:nvPr>
        </p:nvSpPr>
        <p:spPr>
          <a:xfrm>
            <a:off x="677334" y="1559011"/>
            <a:ext cx="8596668" cy="4482351"/>
          </a:xfrm>
        </p:spPr>
        <p:txBody>
          <a:bodyPr vert="horz" lIns="91440" tIns="45720" rIns="91440" bIns="45720" rtlCol="0" anchor="t">
            <a:normAutofit/>
          </a:bodyPr>
          <a:lstStyle/>
          <a:p>
            <a:pPr>
              <a:buNone/>
            </a:pPr>
            <a:r>
              <a:rPr lang="id-ID" sz="2000" b="1" i="1">
                <a:latin typeface="Times New Roman"/>
                <a:ea typeface="+mn-lt"/>
                <a:cs typeface="+mn-lt"/>
              </a:rPr>
              <a:t>Customer Job</a:t>
            </a:r>
            <a:endParaRPr lang="en-US" sz="2000"/>
          </a:p>
          <a:p>
            <a:pPr>
              <a:buFont typeface="Wingdings 3"/>
              <a:buChar char=""/>
            </a:pPr>
            <a:r>
              <a:rPr lang="id-ID" sz="1400">
                <a:latin typeface="Times New Roman"/>
                <a:ea typeface="+mn-lt"/>
                <a:cs typeface="+mn-lt"/>
              </a:rPr>
              <a:t>Customer harus mencari sendiri orang yang mau diajak barter.</a:t>
            </a:r>
          </a:p>
          <a:p>
            <a:pPr>
              <a:buFont typeface="Wingdings 3"/>
            </a:pPr>
            <a:r>
              <a:rPr lang="id-ID" sz="1400">
                <a:latin typeface="Times New Roman"/>
                <a:ea typeface="+mn-lt"/>
                <a:cs typeface="+mn-lt"/>
              </a:rPr>
              <a:t>Customer harus datang ke tempat penyewaan untuk mendapatkan produk yg ingin disewa</a:t>
            </a:r>
          </a:p>
          <a:p>
            <a:pPr>
              <a:buFont typeface="Wingdings 3"/>
            </a:pPr>
            <a:r>
              <a:rPr lang="id-ID" sz="1400">
                <a:latin typeface="Times New Roman"/>
                <a:ea typeface="+mn-lt"/>
                <a:cs typeface="+mn-lt"/>
              </a:rPr>
              <a:t>Customer harus memberikan deposit dana pada setiap barang yang mereka sewa</a:t>
            </a:r>
          </a:p>
          <a:p>
            <a:pPr>
              <a:buFont typeface="Wingdings 3"/>
            </a:pPr>
            <a:r>
              <a:rPr lang="id-ID" sz="1400">
                <a:latin typeface="Times New Roman"/>
                <a:ea typeface="+mn-lt"/>
                <a:cs typeface="+mn-lt"/>
              </a:rPr>
              <a:t>Customer harus menitipkan ID (KTP/SIM/KK) pada setiap menyewa barang</a:t>
            </a:r>
            <a:endParaRPr lang="id-ID" sz="1400" dirty="0">
              <a:latin typeface="Times New Roman"/>
              <a:ea typeface="+mn-lt"/>
              <a:cs typeface="+mn-lt"/>
            </a:endParaRPr>
          </a:p>
          <a:p>
            <a:pPr>
              <a:buFont typeface="Wingdings 3"/>
            </a:pPr>
            <a:endParaRPr lang="id-ID" sz="1500" dirty="0">
              <a:latin typeface="Times New Roman"/>
              <a:ea typeface="+mn-lt"/>
              <a:cs typeface="+mn-lt"/>
            </a:endParaRPr>
          </a:p>
          <a:p>
            <a:pPr marL="0" indent="0">
              <a:buNone/>
            </a:pPr>
            <a:endParaRPr lang="id-ID" sz="1500" dirty="0">
              <a:latin typeface="Times New Roman"/>
              <a:ea typeface="+mn-lt"/>
              <a:cs typeface="+mn-lt"/>
            </a:endParaRPr>
          </a:p>
          <a:p>
            <a:pPr marL="0" indent="0">
              <a:buFont typeface="Wingdings 3"/>
            </a:pPr>
            <a:endParaRPr lang="en-US">
              <a:ea typeface="+mn-lt"/>
              <a:cs typeface="+mn-lt"/>
            </a:endParaRPr>
          </a:p>
          <a:p>
            <a:pPr>
              <a:buFont typeface="Wingdings 3"/>
            </a:pPr>
            <a:endParaRPr lang="id-ID">
              <a:latin typeface="Times New Roman"/>
              <a:ea typeface="+mn-lt"/>
              <a:cs typeface="+mn-lt"/>
            </a:endParaRPr>
          </a:p>
          <a:p>
            <a:pPr marL="0" indent="0">
              <a:buFont typeface="Wingdings 3"/>
            </a:pPr>
            <a:endParaRPr lang="id-ID">
              <a:latin typeface="Times New Roman"/>
              <a:ea typeface="+mn-lt"/>
              <a:cs typeface="+mn-lt"/>
            </a:endParaRPr>
          </a:p>
          <a:p>
            <a:endParaRPr lang="id-ID">
              <a:latin typeface="Times New Roman"/>
              <a:ea typeface="+mn-lt"/>
              <a:cs typeface="+mn-lt"/>
            </a:endParaRPr>
          </a:p>
          <a:p>
            <a:endParaRPr lang="id-ID" i="1">
              <a:latin typeface="Times New Roman"/>
              <a:ea typeface="+mn-lt"/>
              <a:cs typeface="+mn-lt"/>
            </a:endParaRPr>
          </a:p>
          <a:p>
            <a:endParaRPr lang="en-US">
              <a:latin typeface="Times New Roman"/>
              <a:cs typeface="Times New Roman"/>
            </a:endParaRPr>
          </a:p>
        </p:txBody>
      </p:sp>
    </p:spTree>
    <p:extLst>
      <p:ext uri="{BB962C8B-B14F-4D97-AF65-F5344CB8AC3E}">
        <p14:creationId xmlns:p14="http://schemas.microsoft.com/office/powerpoint/2010/main" val="1658708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xmlns="" id="{C52ED567-06B3-4107-9773-BBB6BD78673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25D63765-FDEB-4FE1-B68D-54FFAEDD7845}"/>
              </a:ext>
            </a:extLst>
          </p:cNvPr>
          <p:cNvSpPr>
            <a:spLocks noGrp="1"/>
          </p:cNvSpPr>
          <p:nvPr>
            <p:ph idx="1"/>
          </p:nvPr>
        </p:nvSpPr>
        <p:spPr>
          <a:xfrm>
            <a:off x="677334" y="1253067"/>
            <a:ext cx="6155266" cy="4351866"/>
          </a:xfrm>
        </p:spPr>
        <p:txBody>
          <a:bodyPr vert="horz" lIns="91440" tIns="45720" rIns="91440" bIns="45720" rtlCol="0" anchor="ctr">
            <a:normAutofit/>
          </a:bodyPr>
          <a:lstStyle/>
          <a:p>
            <a:pPr marL="0" indent="0">
              <a:buNone/>
            </a:pPr>
            <a:r>
              <a:rPr lang="en-US" b="1"/>
              <a:t>Cumi</a:t>
            </a:r>
          </a:p>
          <a:p>
            <a:r>
              <a:rPr lang="en-US" b="1">
                <a:ea typeface="+mn-lt"/>
                <a:cs typeface="+mn-lt"/>
              </a:rPr>
              <a:t>CUMI adalah sebuah rental market place yang berbasis aplikasi mobile phone</a:t>
            </a:r>
            <a:r>
              <a:rPr lang="en-US">
                <a:ea typeface="+mn-lt"/>
                <a:cs typeface="+mn-lt"/>
              </a:rPr>
              <a:t>. Jadi dengan aplikasi CUMI orang-orang akan dengan mudah menemukan barang yang mereka butuhkan untuk dipinjam di CUMI.</a:t>
            </a:r>
            <a:r>
              <a:rPr lang="en-US" dirty="0"/>
              <a:t> </a:t>
            </a:r>
          </a:p>
          <a:p>
            <a:endParaRPr lang="en-US" dirty="0"/>
          </a:p>
          <a:p>
            <a:pPr marL="0" indent="0">
              <a:buNone/>
            </a:pPr>
            <a:r>
              <a:rPr lang="en-US" b="1"/>
              <a:t>Ourwear</a:t>
            </a:r>
          </a:p>
          <a:p>
            <a:r>
              <a:rPr lang="en-US"/>
              <a:t>Ourwear adalah sebuah rental marketplace</a:t>
            </a:r>
            <a:r>
              <a:rPr lang="en-US" dirty="0"/>
              <a:t> </a:t>
            </a:r>
            <a:r>
              <a:rPr lang="en-US"/>
              <a:t>berbasis mobile phone. Ourwear tidak hanya menyediakan fitur rental barang, tapi juga fitur </a:t>
            </a:r>
            <a:r>
              <a:rPr lang="en-US" dirty="0"/>
              <a:t>barter.</a:t>
            </a:r>
          </a:p>
          <a:p>
            <a:endParaRPr lang="en-US" dirty="0"/>
          </a:p>
          <a:p>
            <a:endParaRPr lang="en-US" dirty="0"/>
          </a:p>
        </p:txBody>
      </p:sp>
      <p:sp>
        <p:nvSpPr>
          <p:cNvPr id="15" name="Rectangle 14">
            <a:extLst>
              <a:ext uri="{FF2B5EF4-FFF2-40B4-BE49-F238E27FC236}">
                <a16:creationId xmlns:a16="http://schemas.microsoft.com/office/drawing/2014/main" xmlns="" id="{AF551D8B-3775-4477-88B7-7B7C350D34E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7" name="Straight Connector 16">
            <a:extLst>
              <a:ext uri="{FF2B5EF4-FFF2-40B4-BE49-F238E27FC236}">
                <a16:creationId xmlns:a16="http://schemas.microsoft.com/office/drawing/2014/main" xmlns="" id="{1A901C3D-CFAE-460D-BD0E-7D22164D7DF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590212" y="0"/>
            <a:ext cx="1059921" cy="6858000"/>
          </a:xfrm>
          <a:prstGeom prst="line">
            <a:avLst/>
          </a:prstGeom>
          <a:ln w="9525">
            <a:solidFill>
              <a:srgbClr val="BFBFBF">
                <a:alpha val="70000"/>
              </a:srgb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xmlns="" id="{837C0EA9-1437-4437-9D20-2BBDA1AA9FF8}"/>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721600" y="3721395"/>
            <a:ext cx="4345560" cy="3136604"/>
          </a:xfrm>
          <a:prstGeom prst="line">
            <a:avLst/>
          </a:prstGeom>
          <a:ln w="9525">
            <a:solidFill>
              <a:srgbClr val="BFBFBF">
                <a:alpha val="69804"/>
              </a:srgbClr>
            </a:solidFill>
          </a:ln>
        </p:spPr>
        <p:style>
          <a:lnRef idx="2">
            <a:schemeClr val="accent1"/>
          </a:lnRef>
          <a:fillRef idx="0">
            <a:schemeClr val="accent1"/>
          </a:fillRef>
          <a:effectRef idx="1">
            <a:schemeClr val="accent1"/>
          </a:effectRef>
          <a:fontRef idx="minor">
            <a:schemeClr val="tx1"/>
          </a:fontRef>
        </p:style>
      </p:cxnSp>
      <p:sp>
        <p:nvSpPr>
          <p:cNvPr id="21" name="Rectangle 23">
            <a:extLst>
              <a:ext uri="{FF2B5EF4-FFF2-40B4-BE49-F238E27FC236}">
                <a16:creationId xmlns:a16="http://schemas.microsoft.com/office/drawing/2014/main" xmlns="" id="{BB934D2B-85E2-4375-94EE-B66C16BF79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a:extLst>
              <a:ext uri="{FF2B5EF4-FFF2-40B4-BE49-F238E27FC236}">
                <a16:creationId xmlns:a16="http://schemas.microsoft.com/office/drawing/2014/main" xmlns="" id="{9B445E02-D785-4565-B842-9567BBC095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xmlns="" id="{2C153736-D102-4F57-9DE7-615AFC02B0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7">
            <a:extLst>
              <a:ext uri="{FF2B5EF4-FFF2-40B4-BE49-F238E27FC236}">
                <a16:creationId xmlns:a16="http://schemas.microsoft.com/office/drawing/2014/main" xmlns="" id="{BA407A52-66F4-4CDE-A726-FF79F3EC342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xmlns="" id="{D28FFB34-4FC3-46F5-B900-D3B774FD0B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xmlns="" id="{205F7B13-ACB5-46BE-8070-0431266B18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xmlns="" id="{D52A0D23-45DD-4DF4-ADE6-A81F409BB9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5F575D81-7CCD-46A5-BE26-EADD0EA2F382}"/>
              </a:ext>
            </a:extLst>
          </p:cNvPr>
          <p:cNvSpPr>
            <a:spLocks noGrp="1"/>
          </p:cNvSpPr>
          <p:nvPr>
            <p:ph type="title"/>
          </p:nvPr>
        </p:nvSpPr>
        <p:spPr>
          <a:xfrm>
            <a:off x="7829658" y="1253067"/>
            <a:ext cx="3371742" cy="4351866"/>
          </a:xfrm>
        </p:spPr>
        <p:txBody>
          <a:bodyPr anchor="ctr">
            <a:normAutofit/>
          </a:bodyPr>
          <a:lstStyle/>
          <a:p>
            <a:r>
              <a:rPr lang="en-US">
                <a:solidFill>
                  <a:schemeClr val="bg1"/>
                </a:solidFill>
                <a:ea typeface="+mj-lt"/>
                <a:cs typeface="+mj-lt"/>
              </a:rPr>
              <a:t>Perbandingan Fitur Ourwear dengan CUMI</a:t>
            </a:r>
          </a:p>
        </p:txBody>
      </p:sp>
    </p:spTree>
    <p:extLst>
      <p:ext uri="{BB962C8B-B14F-4D97-AF65-F5344CB8AC3E}">
        <p14:creationId xmlns:p14="http://schemas.microsoft.com/office/powerpoint/2010/main" val="23359689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xmlns="" id="{C52ED567-06B3-4107-9773-BBB6BD78673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E4DAED44-46E2-4AAC-B08F-E2E25DC1A7B9}"/>
              </a:ext>
            </a:extLst>
          </p:cNvPr>
          <p:cNvSpPr>
            <a:spLocks noGrp="1"/>
          </p:cNvSpPr>
          <p:nvPr>
            <p:ph idx="1"/>
          </p:nvPr>
        </p:nvSpPr>
        <p:spPr>
          <a:xfrm>
            <a:off x="677334" y="1253067"/>
            <a:ext cx="6155266" cy="4351866"/>
          </a:xfrm>
        </p:spPr>
        <p:txBody>
          <a:bodyPr vert="horz" lIns="91440" tIns="45720" rIns="91440" bIns="45720" rtlCol="0" anchor="ctr">
            <a:normAutofit/>
          </a:bodyPr>
          <a:lstStyle/>
          <a:p>
            <a:pPr marL="0" indent="0">
              <a:buNone/>
            </a:pPr>
            <a:r>
              <a:rPr lang="en-US" b="1"/>
              <a:t>Cumi</a:t>
            </a:r>
            <a:endParaRPr lang="en-US"/>
          </a:p>
          <a:p>
            <a:r>
              <a:rPr lang="en-US">
                <a:ea typeface="+mn-lt"/>
                <a:cs typeface="+mn-lt"/>
              </a:rPr>
              <a:t>Terdapat sangat banyak pilihan produk di cumi, mulai dari buku, kipas angin, tangga, printer, pakaian, kamera hingga modem.</a:t>
            </a:r>
            <a:endParaRPr lang="en-US" b="1" dirty="0"/>
          </a:p>
          <a:p>
            <a:endParaRPr lang="en-US" b="1"/>
          </a:p>
          <a:p>
            <a:pPr marL="0" indent="0">
              <a:buNone/>
            </a:pPr>
            <a:r>
              <a:rPr lang="en-US" b="1"/>
              <a:t>Ourwear</a:t>
            </a:r>
          </a:p>
          <a:p>
            <a:r>
              <a:rPr lang="en-US">
                <a:ea typeface="+mn-lt"/>
                <a:cs typeface="+mn-lt"/>
              </a:rPr>
              <a:t>Ourwear hanya menyediakan produk fashion dan juga produk yang hanya dipakai dalam beberapa keperluan saja seperti kamera.</a:t>
            </a:r>
          </a:p>
          <a:p>
            <a:r>
              <a:rPr lang="en-US">
                <a:ea typeface="+mn-lt"/>
                <a:cs typeface="+mn-lt"/>
              </a:rPr>
              <a:t>Produk fashion yang disewakan juga beragam, dari pakaian branded hingga pakaian yang dibutuhkan untuk kegiatan tertentu seperti blazer, dan pakaian musim dingin.</a:t>
            </a:r>
            <a:endParaRPr lang="en-US" dirty="0"/>
          </a:p>
        </p:txBody>
      </p:sp>
      <p:sp>
        <p:nvSpPr>
          <p:cNvPr id="21" name="Rectangle 20">
            <a:extLst>
              <a:ext uri="{FF2B5EF4-FFF2-40B4-BE49-F238E27FC236}">
                <a16:creationId xmlns:a16="http://schemas.microsoft.com/office/drawing/2014/main" xmlns="" id="{AF551D8B-3775-4477-88B7-7B7C350D34E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23" name="Straight Connector 22">
            <a:extLst>
              <a:ext uri="{FF2B5EF4-FFF2-40B4-BE49-F238E27FC236}">
                <a16:creationId xmlns:a16="http://schemas.microsoft.com/office/drawing/2014/main" xmlns="" id="{1A901C3D-CFAE-460D-BD0E-7D22164D7DF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590212" y="0"/>
            <a:ext cx="1059921" cy="6858000"/>
          </a:xfrm>
          <a:prstGeom prst="line">
            <a:avLst/>
          </a:prstGeom>
          <a:ln w="9525">
            <a:solidFill>
              <a:srgbClr val="BFBFBF">
                <a:alpha val="70000"/>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xmlns="" id="{837C0EA9-1437-4437-9D20-2BBDA1AA9FF8}"/>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721600" y="3721395"/>
            <a:ext cx="4345560" cy="3136604"/>
          </a:xfrm>
          <a:prstGeom prst="line">
            <a:avLst/>
          </a:prstGeom>
          <a:ln w="9525">
            <a:solidFill>
              <a:srgbClr val="BFBFBF">
                <a:alpha val="69804"/>
              </a:srgb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xmlns="" id="{BB934D2B-85E2-4375-94EE-B66C16BF79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5">
            <a:extLst>
              <a:ext uri="{FF2B5EF4-FFF2-40B4-BE49-F238E27FC236}">
                <a16:creationId xmlns:a16="http://schemas.microsoft.com/office/drawing/2014/main" xmlns="" id="{9B445E02-D785-4565-B842-9567BBC095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xmlns="" id="{2C153736-D102-4F57-9DE7-615AFC02B0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xmlns="" id="{BA407A52-66F4-4CDE-A726-FF79F3EC342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8">
            <a:extLst>
              <a:ext uri="{FF2B5EF4-FFF2-40B4-BE49-F238E27FC236}">
                <a16:creationId xmlns:a16="http://schemas.microsoft.com/office/drawing/2014/main" xmlns="" id="{D28FFB34-4FC3-46F5-B900-D3B774FD0B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xmlns="" id="{205F7B13-ACB5-46BE-8070-0431266B18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xmlns="" id="{D52A0D23-45DD-4DF4-ADE6-A81F409BB9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4926E4C7-76DD-45A6-AD04-048140F2F2DA}"/>
              </a:ext>
            </a:extLst>
          </p:cNvPr>
          <p:cNvSpPr>
            <a:spLocks noGrp="1"/>
          </p:cNvSpPr>
          <p:nvPr>
            <p:ph type="title"/>
          </p:nvPr>
        </p:nvSpPr>
        <p:spPr>
          <a:xfrm>
            <a:off x="7829658" y="1253067"/>
            <a:ext cx="3371742" cy="4351866"/>
          </a:xfrm>
        </p:spPr>
        <p:txBody>
          <a:bodyPr anchor="ctr">
            <a:normAutofit/>
          </a:bodyPr>
          <a:lstStyle/>
          <a:p>
            <a:r>
              <a:rPr lang="en-US">
                <a:solidFill>
                  <a:schemeClr val="bg1"/>
                </a:solidFill>
              </a:rPr>
              <a:t>Pilihan Produk Rental Ourwear dan Cumi</a:t>
            </a:r>
          </a:p>
        </p:txBody>
      </p:sp>
    </p:spTree>
    <p:extLst>
      <p:ext uri="{BB962C8B-B14F-4D97-AF65-F5344CB8AC3E}">
        <p14:creationId xmlns:p14="http://schemas.microsoft.com/office/powerpoint/2010/main" val="6268397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xmlns="" id="{C52ED567-06B3-4107-9773-BBB6BD78673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E4DAED44-46E2-4AAC-B08F-E2E25DC1A7B9}"/>
              </a:ext>
            </a:extLst>
          </p:cNvPr>
          <p:cNvSpPr>
            <a:spLocks noGrp="1"/>
          </p:cNvSpPr>
          <p:nvPr>
            <p:ph idx="1"/>
          </p:nvPr>
        </p:nvSpPr>
        <p:spPr>
          <a:xfrm>
            <a:off x="677334" y="419181"/>
            <a:ext cx="6155266" cy="6034016"/>
          </a:xfrm>
        </p:spPr>
        <p:txBody>
          <a:bodyPr vert="horz" lIns="91440" tIns="45720" rIns="91440" bIns="45720" rtlCol="0" anchor="ctr">
            <a:normAutofit/>
          </a:bodyPr>
          <a:lstStyle/>
          <a:p>
            <a:pPr marL="0" indent="0">
              <a:lnSpc>
                <a:spcPct val="90000"/>
              </a:lnSpc>
              <a:buNone/>
            </a:pPr>
            <a:r>
              <a:rPr lang="en-US" sz="2400" b="1"/>
              <a:t>Cumi</a:t>
            </a:r>
          </a:p>
          <a:p>
            <a:pPr>
              <a:lnSpc>
                <a:spcPct val="90000"/>
              </a:lnSpc>
            </a:pPr>
            <a:r>
              <a:rPr lang="en-US"/>
              <a:t>Dapat meminjam sampai kapanpun sesuai keinginan penyewa</a:t>
            </a:r>
          </a:p>
          <a:p>
            <a:pPr>
              <a:lnSpc>
                <a:spcPct val="90000"/>
              </a:lnSpc>
            </a:pPr>
            <a:r>
              <a:rPr lang="en-US">
                <a:ea typeface="+mn-lt"/>
                <a:cs typeface="+mn-lt"/>
              </a:rPr>
              <a:t>Harga penyewaan produk meningkat perhari sesuai keinginan vendor</a:t>
            </a:r>
            <a:endParaRPr lang="en-US"/>
          </a:p>
          <a:p>
            <a:pPr>
              <a:lnSpc>
                <a:spcPct val="90000"/>
              </a:lnSpc>
            </a:pPr>
            <a:r>
              <a:rPr lang="en-US">
                <a:ea typeface="+mn-lt"/>
                <a:cs typeface="+mn-lt"/>
              </a:rPr>
              <a:t>Misalnya : Sewa Meja lipat selama 6 hari = Rp.  594, jika menyewa meja lipat tersebut selama 7 hari = Rp. 693.</a:t>
            </a:r>
            <a:endParaRPr lang="en-US"/>
          </a:p>
          <a:p>
            <a:pPr>
              <a:lnSpc>
                <a:spcPct val="90000"/>
              </a:lnSpc>
            </a:pPr>
            <a:endParaRPr lang="en-US" sz="1500"/>
          </a:p>
          <a:p>
            <a:pPr marL="0" indent="0">
              <a:lnSpc>
                <a:spcPct val="90000"/>
              </a:lnSpc>
              <a:buNone/>
            </a:pPr>
            <a:r>
              <a:rPr lang="en-US" sz="2400" b="1"/>
              <a:t>Ourwear</a:t>
            </a:r>
          </a:p>
          <a:p>
            <a:pPr>
              <a:lnSpc>
                <a:spcPct val="90000"/>
              </a:lnSpc>
            </a:pPr>
            <a:r>
              <a:rPr lang="en-US">
                <a:ea typeface="+mn-lt"/>
                <a:cs typeface="+mn-lt"/>
              </a:rPr>
              <a:t>Dapat meminjam produk selama 4 hari hingga dua bulan</a:t>
            </a:r>
          </a:p>
          <a:p>
            <a:pPr>
              <a:lnSpc>
                <a:spcPct val="90000"/>
              </a:lnSpc>
            </a:pPr>
            <a:r>
              <a:rPr lang="en-US">
                <a:ea typeface="+mn-lt"/>
                <a:cs typeface="+mn-lt"/>
              </a:rPr>
              <a:t>Harga ditentukan per 4 hari</a:t>
            </a:r>
          </a:p>
          <a:p>
            <a:pPr>
              <a:lnSpc>
                <a:spcPct val="90000"/>
              </a:lnSpc>
            </a:pPr>
            <a:r>
              <a:rPr lang="en-US">
                <a:ea typeface="+mn-lt"/>
                <a:cs typeface="+mn-lt"/>
              </a:rPr>
              <a:t>Misal : Sewa baju selama 4 hari = Rp. 294.000, maka jika ingin sewa selama 8 hari, harganya akan menjadi RP. 588.000.</a:t>
            </a:r>
            <a:endParaRPr lang="en-US"/>
          </a:p>
        </p:txBody>
      </p:sp>
      <p:sp>
        <p:nvSpPr>
          <p:cNvPr id="15" name="Rectangle 14">
            <a:extLst>
              <a:ext uri="{FF2B5EF4-FFF2-40B4-BE49-F238E27FC236}">
                <a16:creationId xmlns:a16="http://schemas.microsoft.com/office/drawing/2014/main" xmlns="" id="{AF551D8B-3775-4477-88B7-7B7C350D34E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7" name="Straight Connector 16">
            <a:extLst>
              <a:ext uri="{FF2B5EF4-FFF2-40B4-BE49-F238E27FC236}">
                <a16:creationId xmlns:a16="http://schemas.microsoft.com/office/drawing/2014/main" xmlns="" id="{1A901C3D-CFAE-460D-BD0E-7D22164D7DF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590212" y="0"/>
            <a:ext cx="1059921" cy="6858000"/>
          </a:xfrm>
          <a:prstGeom prst="line">
            <a:avLst/>
          </a:prstGeom>
          <a:ln w="9525">
            <a:solidFill>
              <a:srgbClr val="BFBFBF">
                <a:alpha val="70000"/>
              </a:srgb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xmlns="" id="{837C0EA9-1437-4437-9D20-2BBDA1AA9FF8}"/>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721600" y="3721395"/>
            <a:ext cx="4345560" cy="3136604"/>
          </a:xfrm>
          <a:prstGeom prst="line">
            <a:avLst/>
          </a:prstGeom>
          <a:ln w="9525">
            <a:solidFill>
              <a:srgbClr val="BFBFBF">
                <a:alpha val="69804"/>
              </a:srgbClr>
            </a:solidFill>
          </a:ln>
        </p:spPr>
        <p:style>
          <a:lnRef idx="2">
            <a:schemeClr val="accent1"/>
          </a:lnRef>
          <a:fillRef idx="0">
            <a:schemeClr val="accent1"/>
          </a:fillRef>
          <a:effectRef idx="1">
            <a:schemeClr val="accent1"/>
          </a:effectRef>
          <a:fontRef idx="minor">
            <a:schemeClr val="tx1"/>
          </a:fontRef>
        </p:style>
      </p:cxnSp>
      <p:sp>
        <p:nvSpPr>
          <p:cNvPr id="21" name="Rectangle 23">
            <a:extLst>
              <a:ext uri="{FF2B5EF4-FFF2-40B4-BE49-F238E27FC236}">
                <a16:creationId xmlns:a16="http://schemas.microsoft.com/office/drawing/2014/main" xmlns="" id="{BB934D2B-85E2-4375-94EE-B66C16BF79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a:extLst>
              <a:ext uri="{FF2B5EF4-FFF2-40B4-BE49-F238E27FC236}">
                <a16:creationId xmlns:a16="http://schemas.microsoft.com/office/drawing/2014/main" xmlns="" id="{9B445E02-D785-4565-B842-9567BBC095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xmlns="" id="{2C153736-D102-4F57-9DE7-615AFC02B0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7">
            <a:extLst>
              <a:ext uri="{FF2B5EF4-FFF2-40B4-BE49-F238E27FC236}">
                <a16:creationId xmlns:a16="http://schemas.microsoft.com/office/drawing/2014/main" xmlns="" id="{BA407A52-66F4-4CDE-A726-FF79F3EC342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xmlns="" id="{D28FFB34-4FC3-46F5-B900-D3B774FD0B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xmlns="" id="{205F7B13-ACB5-46BE-8070-0431266B18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xmlns="" id="{D52A0D23-45DD-4DF4-ADE6-A81F409BB9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4926E4C7-76DD-45A6-AD04-048140F2F2DA}"/>
              </a:ext>
            </a:extLst>
          </p:cNvPr>
          <p:cNvSpPr>
            <a:spLocks noGrp="1"/>
          </p:cNvSpPr>
          <p:nvPr>
            <p:ph type="title"/>
          </p:nvPr>
        </p:nvSpPr>
        <p:spPr>
          <a:xfrm>
            <a:off x="7829658" y="1253067"/>
            <a:ext cx="3371742" cy="4351866"/>
          </a:xfrm>
        </p:spPr>
        <p:txBody>
          <a:bodyPr anchor="ctr">
            <a:normAutofit/>
          </a:bodyPr>
          <a:lstStyle/>
          <a:p>
            <a:r>
              <a:rPr lang="en-US">
                <a:solidFill>
                  <a:schemeClr val="bg1"/>
                </a:solidFill>
              </a:rPr>
              <a:t>Jangka Waktu Peminjaman Ourwear dan Cumi</a:t>
            </a:r>
          </a:p>
        </p:txBody>
      </p:sp>
    </p:spTree>
    <p:extLst>
      <p:ext uri="{BB962C8B-B14F-4D97-AF65-F5344CB8AC3E}">
        <p14:creationId xmlns:p14="http://schemas.microsoft.com/office/powerpoint/2010/main" val="32604336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xmlns="" id="{C52ED567-06B3-4107-9773-BBB6BD78673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E4DAED44-46E2-4AAC-B08F-E2E25DC1A7B9}"/>
              </a:ext>
            </a:extLst>
          </p:cNvPr>
          <p:cNvSpPr>
            <a:spLocks noGrp="1"/>
          </p:cNvSpPr>
          <p:nvPr>
            <p:ph idx="1"/>
          </p:nvPr>
        </p:nvSpPr>
        <p:spPr>
          <a:xfrm>
            <a:off x="677334" y="562954"/>
            <a:ext cx="6155266" cy="5947752"/>
          </a:xfrm>
        </p:spPr>
        <p:txBody>
          <a:bodyPr vert="horz" lIns="91440" tIns="45720" rIns="91440" bIns="45720" rtlCol="0" anchor="ctr">
            <a:normAutofit/>
          </a:bodyPr>
          <a:lstStyle/>
          <a:p>
            <a:pPr marL="0" indent="0">
              <a:lnSpc>
                <a:spcPct val="90000"/>
              </a:lnSpc>
              <a:buNone/>
            </a:pPr>
            <a:r>
              <a:rPr lang="en-US" sz="2400" b="1"/>
              <a:t>Cumi</a:t>
            </a:r>
            <a:endParaRPr lang="en-US" sz="2400"/>
          </a:p>
          <a:p>
            <a:pPr>
              <a:lnSpc>
                <a:spcPct val="90000"/>
              </a:lnSpc>
            </a:pPr>
            <a:r>
              <a:rPr lang="en-US" sz="1400">
                <a:ea typeface="+mn-lt"/>
                <a:cs typeface="+mn-lt"/>
              </a:rPr>
              <a:t>Saat membuat akun, kita harus verifikasi nomor ponsel, nomor rekening, wajah dan kartu identitas.</a:t>
            </a:r>
          </a:p>
          <a:p>
            <a:pPr>
              <a:lnSpc>
                <a:spcPct val="90000"/>
              </a:lnSpc>
            </a:pPr>
            <a:r>
              <a:rPr lang="en-US" sz="1400">
                <a:ea typeface="+mn-lt"/>
                <a:cs typeface="+mn-lt"/>
              </a:rPr>
              <a:t>Cumi memberlakukan sistem deposit untuk jaminannya. Deposit dibayarkan penyewa dan akan ditahan oleh Cumi. Kemudian dikembalikan ke penyewa setelah vendor mengonfirmasi kepada Cumi bahwa barang sudah dikembalikan dalam kondisi baik.</a:t>
            </a:r>
            <a:endParaRPr lang="en-US" sz="1400"/>
          </a:p>
          <a:p>
            <a:pPr>
              <a:lnSpc>
                <a:spcPct val="90000"/>
              </a:lnSpc>
            </a:pPr>
            <a:r>
              <a:rPr lang="en-US" sz="1400">
                <a:ea typeface="+mn-lt"/>
                <a:cs typeface="+mn-lt"/>
              </a:rPr>
              <a:t>Pengguna paham dan sepakat bahwa Barang yang telah diserahkan kepada penyedia jasa pengiriman Barang berada dibawah tanggung jawab penyedia jasa pengiriman Barang.</a:t>
            </a:r>
          </a:p>
          <a:p>
            <a:pPr>
              <a:lnSpc>
                <a:spcPct val="90000"/>
              </a:lnSpc>
            </a:pPr>
            <a:endParaRPr lang="en-US" sz="1100"/>
          </a:p>
          <a:p>
            <a:pPr marL="0" indent="0">
              <a:lnSpc>
                <a:spcPct val="90000"/>
              </a:lnSpc>
              <a:buNone/>
            </a:pPr>
            <a:r>
              <a:rPr lang="en-US" sz="2400" b="1"/>
              <a:t>Ourwear</a:t>
            </a:r>
          </a:p>
          <a:p>
            <a:pPr>
              <a:lnSpc>
                <a:spcPct val="90000"/>
              </a:lnSpc>
            </a:pPr>
            <a:r>
              <a:rPr lang="en-US" sz="1400">
                <a:ea typeface="+mn-lt"/>
                <a:cs typeface="+mn-lt"/>
              </a:rPr>
              <a:t>Saat membuat akun, kita harus verifikasi wajah dan kartu identitas</a:t>
            </a:r>
          </a:p>
          <a:p>
            <a:pPr>
              <a:lnSpc>
                <a:spcPct val="90000"/>
              </a:lnSpc>
            </a:pPr>
            <a:r>
              <a:rPr lang="en-US" sz="1400">
                <a:ea typeface="+mn-lt"/>
                <a:cs typeface="+mn-lt"/>
              </a:rPr>
              <a:t>Ourwear juga memberlakukan sistem deposit sebagai jaminan. Deposit yang dikirim dari penyewa akan ditahan Ourwear dan akan dikembalikan saat barangnya sudah dikembalikan ke pemiliknya</a:t>
            </a:r>
          </a:p>
          <a:p>
            <a:pPr>
              <a:lnSpc>
                <a:spcPct val="90000"/>
              </a:lnSpc>
            </a:pPr>
            <a:r>
              <a:rPr lang="en-US" sz="1400">
                <a:ea typeface="+mn-lt"/>
                <a:cs typeface="+mn-lt"/>
              </a:rPr>
              <a:t>Pihak yang menyewakan harus mengirim produknya terlebih dahulu ke kantor ourwear untuk diperiksa kondisi dan originalitas produk.</a:t>
            </a:r>
          </a:p>
          <a:p>
            <a:pPr>
              <a:lnSpc>
                <a:spcPct val="90000"/>
              </a:lnSpc>
            </a:pPr>
            <a:r>
              <a:rPr lang="en-US" sz="1400">
                <a:ea typeface="+mn-lt"/>
                <a:cs typeface="+mn-lt"/>
              </a:rPr>
              <a:t>Ourwear menyediakan microchip yang dipasang diproduk sebagai pelacak</a:t>
            </a:r>
          </a:p>
          <a:p>
            <a:pPr>
              <a:lnSpc>
                <a:spcPct val="90000"/>
              </a:lnSpc>
            </a:pPr>
            <a:r>
              <a:rPr lang="en-US" sz="1400">
                <a:ea typeface="+mn-lt"/>
                <a:cs typeface="+mn-lt"/>
              </a:rPr>
              <a:t>Ourwear memasang security tag diproduk agar produknya tidak ditukar penyewa</a:t>
            </a:r>
            <a:endParaRPr lang="en-US" sz="1400" dirty="0">
              <a:ea typeface="+mn-lt"/>
              <a:cs typeface="+mn-lt"/>
            </a:endParaRPr>
          </a:p>
          <a:p>
            <a:pPr>
              <a:lnSpc>
                <a:spcPct val="90000"/>
              </a:lnSpc>
            </a:pPr>
            <a:endParaRPr lang="en-US" sz="1100" dirty="0">
              <a:ea typeface="+mn-lt"/>
              <a:cs typeface="+mn-lt"/>
            </a:endParaRPr>
          </a:p>
        </p:txBody>
      </p:sp>
      <p:sp>
        <p:nvSpPr>
          <p:cNvPr id="21" name="Rectangle 20">
            <a:extLst>
              <a:ext uri="{FF2B5EF4-FFF2-40B4-BE49-F238E27FC236}">
                <a16:creationId xmlns:a16="http://schemas.microsoft.com/office/drawing/2014/main" xmlns="" id="{AF551D8B-3775-4477-88B7-7B7C350D34E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23" name="Straight Connector 22">
            <a:extLst>
              <a:ext uri="{FF2B5EF4-FFF2-40B4-BE49-F238E27FC236}">
                <a16:creationId xmlns:a16="http://schemas.microsoft.com/office/drawing/2014/main" xmlns="" id="{1A901C3D-CFAE-460D-BD0E-7D22164D7DF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590212" y="0"/>
            <a:ext cx="1059921" cy="6858000"/>
          </a:xfrm>
          <a:prstGeom prst="line">
            <a:avLst/>
          </a:prstGeom>
          <a:ln w="9525">
            <a:solidFill>
              <a:srgbClr val="BFBFBF">
                <a:alpha val="70000"/>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xmlns="" id="{837C0EA9-1437-4437-9D20-2BBDA1AA9FF8}"/>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721600" y="3721395"/>
            <a:ext cx="4345560" cy="3136604"/>
          </a:xfrm>
          <a:prstGeom prst="line">
            <a:avLst/>
          </a:prstGeom>
          <a:ln w="9525">
            <a:solidFill>
              <a:srgbClr val="BFBFBF">
                <a:alpha val="69804"/>
              </a:srgb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xmlns="" id="{BB934D2B-85E2-4375-94EE-B66C16BF79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5">
            <a:extLst>
              <a:ext uri="{FF2B5EF4-FFF2-40B4-BE49-F238E27FC236}">
                <a16:creationId xmlns:a16="http://schemas.microsoft.com/office/drawing/2014/main" xmlns="" id="{9B445E02-D785-4565-B842-9567BBC095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xmlns="" id="{2C153736-D102-4F57-9DE7-615AFC02B0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xmlns="" id="{BA407A52-66F4-4CDE-A726-FF79F3EC342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8">
            <a:extLst>
              <a:ext uri="{FF2B5EF4-FFF2-40B4-BE49-F238E27FC236}">
                <a16:creationId xmlns:a16="http://schemas.microsoft.com/office/drawing/2014/main" xmlns="" id="{D28FFB34-4FC3-46F5-B900-D3B774FD0B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xmlns="" id="{205F7B13-ACB5-46BE-8070-0431266B18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xmlns="" id="{D52A0D23-45DD-4DF4-ADE6-A81F409BB9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4926E4C7-76DD-45A6-AD04-048140F2F2DA}"/>
              </a:ext>
            </a:extLst>
          </p:cNvPr>
          <p:cNvSpPr>
            <a:spLocks noGrp="1"/>
          </p:cNvSpPr>
          <p:nvPr>
            <p:ph type="title"/>
          </p:nvPr>
        </p:nvSpPr>
        <p:spPr>
          <a:xfrm>
            <a:off x="7829658" y="1253067"/>
            <a:ext cx="3371742" cy="4351866"/>
          </a:xfrm>
        </p:spPr>
        <p:txBody>
          <a:bodyPr anchor="ctr">
            <a:normAutofit/>
          </a:bodyPr>
          <a:lstStyle/>
          <a:p>
            <a:r>
              <a:rPr lang="en-US">
                <a:solidFill>
                  <a:schemeClr val="bg1"/>
                </a:solidFill>
              </a:rPr>
              <a:t>Sistem Keamanan Ourwear dan Cumi</a:t>
            </a:r>
          </a:p>
        </p:txBody>
      </p:sp>
    </p:spTree>
    <p:extLst>
      <p:ext uri="{BB962C8B-B14F-4D97-AF65-F5344CB8AC3E}">
        <p14:creationId xmlns:p14="http://schemas.microsoft.com/office/powerpoint/2010/main" val="24587827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xmlns="" id="{C52ED567-06B3-4107-9773-BBB6BD78673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E4DAED44-46E2-4AAC-B08F-E2E25DC1A7B9}"/>
              </a:ext>
            </a:extLst>
          </p:cNvPr>
          <p:cNvSpPr>
            <a:spLocks noGrp="1"/>
          </p:cNvSpPr>
          <p:nvPr>
            <p:ph idx="1"/>
          </p:nvPr>
        </p:nvSpPr>
        <p:spPr>
          <a:xfrm>
            <a:off x="677334" y="1253067"/>
            <a:ext cx="6155266" cy="4351866"/>
          </a:xfrm>
        </p:spPr>
        <p:txBody>
          <a:bodyPr vert="horz" lIns="91440" tIns="45720" rIns="91440" bIns="45720" rtlCol="0" anchor="ctr">
            <a:noAutofit/>
          </a:bodyPr>
          <a:lstStyle/>
          <a:p>
            <a:pPr marL="0" indent="0">
              <a:lnSpc>
                <a:spcPct val="90000"/>
              </a:lnSpc>
              <a:buNone/>
            </a:pPr>
            <a:r>
              <a:rPr lang="en-US" sz="2400" b="1"/>
              <a:t>Cumi</a:t>
            </a:r>
            <a:endParaRPr lang="en-US" sz="2400" dirty="0"/>
          </a:p>
          <a:p>
            <a:pPr marL="285750" indent="-285750">
              <a:lnSpc>
                <a:spcPct val="90000"/>
              </a:lnSpc>
            </a:pPr>
            <a:r>
              <a:rPr lang="en-US" sz="1600"/>
              <a:t>Penyewa dapat menggunakan beberapa pilihan pembayaran yaitu lewat transfer bank dan juga lewat m-banking</a:t>
            </a:r>
            <a:endParaRPr lang="en-US"/>
          </a:p>
          <a:p>
            <a:pPr>
              <a:lnSpc>
                <a:spcPct val="90000"/>
              </a:lnSpc>
            </a:pPr>
            <a:endParaRPr lang="en-US" sz="1600" dirty="0"/>
          </a:p>
          <a:p>
            <a:pPr marL="0" indent="0">
              <a:lnSpc>
                <a:spcPct val="90000"/>
              </a:lnSpc>
              <a:buNone/>
            </a:pPr>
            <a:r>
              <a:rPr lang="en-US" sz="2400" b="1"/>
              <a:t>Ourwear</a:t>
            </a:r>
          </a:p>
          <a:p>
            <a:pPr>
              <a:lnSpc>
                <a:spcPct val="90000"/>
              </a:lnSpc>
            </a:pPr>
            <a:r>
              <a:rPr lang="en-US" sz="1600">
                <a:ea typeface="+mn-lt"/>
                <a:cs typeface="+mn-lt"/>
              </a:rPr>
              <a:t>Ourwear menyediakan beberapa pilihan pembayaran. Penyewa dapat memilih untuk membayar lewat Midtrans atau Ovo.</a:t>
            </a:r>
            <a:endParaRPr lang="en-US"/>
          </a:p>
          <a:p>
            <a:pPr>
              <a:lnSpc>
                <a:spcPct val="90000"/>
              </a:lnSpc>
            </a:pPr>
            <a:endParaRPr lang="en-US" sz="1600" dirty="0">
              <a:ea typeface="+mn-lt"/>
              <a:cs typeface="+mn-lt"/>
            </a:endParaRPr>
          </a:p>
          <a:p>
            <a:pPr>
              <a:lnSpc>
                <a:spcPct val="90000"/>
              </a:lnSpc>
            </a:pPr>
            <a:endParaRPr lang="en-US" sz="1100" dirty="0">
              <a:ea typeface="+mn-lt"/>
              <a:cs typeface="+mn-lt"/>
            </a:endParaRPr>
          </a:p>
        </p:txBody>
      </p:sp>
      <p:sp>
        <p:nvSpPr>
          <p:cNvPr id="21" name="Rectangle 20">
            <a:extLst>
              <a:ext uri="{FF2B5EF4-FFF2-40B4-BE49-F238E27FC236}">
                <a16:creationId xmlns:a16="http://schemas.microsoft.com/office/drawing/2014/main" xmlns="" id="{AF551D8B-3775-4477-88B7-7B7C350D34E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23" name="Straight Connector 22">
            <a:extLst>
              <a:ext uri="{FF2B5EF4-FFF2-40B4-BE49-F238E27FC236}">
                <a16:creationId xmlns:a16="http://schemas.microsoft.com/office/drawing/2014/main" xmlns="" id="{1A901C3D-CFAE-460D-BD0E-7D22164D7DF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590212" y="0"/>
            <a:ext cx="1059921" cy="6858000"/>
          </a:xfrm>
          <a:prstGeom prst="line">
            <a:avLst/>
          </a:prstGeom>
          <a:ln w="9525">
            <a:solidFill>
              <a:srgbClr val="BFBFBF">
                <a:alpha val="70000"/>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xmlns="" id="{837C0EA9-1437-4437-9D20-2BBDA1AA9FF8}"/>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721600" y="3721395"/>
            <a:ext cx="4345560" cy="3136604"/>
          </a:xfrm>
          <a:prstGeom prst="line">
            <a:avLst/>
          </a:prstGeom>
          <a:ln w="9525">
            <a:solidFill>
              <a:srgbClr val="BFBFBF">
                <a:alpha val="69804"/>
              </a:srgb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xmlns="" id="{BB934D2B-85E2-4375-94EE-B66C16BF79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5">
            <a:extLst>
              <a:ext uri="{FF2B5EF4-FFF2-40B4-BE49-F238E27FC236}">
                <a16:creationId xmlns:a16="http://schemas.microsoft.com/office/drawing/2014/main" xmlns="" id="{9B445E02-D785-4565-B842-9567BBC095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xmlns="" id="{2C153736-D102-4F57-9DE7-615AFC02B0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xmlns="" id="{BA407A52-66F4-4CDE-A726-FF79F3EC342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8">
            <a:extLst>
              <a:ext uri="{FF2B5EF4-FFF2-40B4-BE49-F238E27FC236}">
                <a16:creationId xmlns:a16="http://schemas.microsoft.com/office/drawing/2014/main" xmlns="" id="{D28FFB34-4FC3-46F5-B900-D3B774FD0B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xmlns="" id="{205F7B13-ACB5-46BE-8070-0431266B18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xmlns="" id="{D52A0D23-45DD-4DF4-ADE6-A81F409BB9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4926E4C7-76DD-45A6-AD04-048140F2F2DA}"/>
              </a:ext>
            </a:extLst>
          </p:cNvPr>
          <p:cNvSpPr>
            <a:spLocks noGrp="1"/>
          </p:cNvSpPr>
          <p:nvPr>
            <p:ph type="title"/>
          </p:nvPr>
        </p:nvSpPr>
        <p:spPr>
          <a:xfrm>
            <a:off x="7915922" y="1253067"/>
            <a:ext cx="3659289" cy="4351866"/>
          </a:xfrm>
        </p:spPr>
        <p:txBody>
          <a:bodyPr anchor="ctr">
            <a:normAutofit/>
          </a:bodyPr>
          <a:lstStyle/>
          <a:p>
            <a:r>
              <a:rPr lang="en-US" dirty="0">
                <a:solidFill>
                  <a:schemeClr val="bg1"/>
                </a:solidFill>
              </a:rPr>
              <a:t>Perbandingan Sistem </a:t>
            </a:r>
            <a:r>
              <a:rPr lang="en-US">
                <a:solidFill>
                  <a:schemeClr val="bg1"/>
                </a:solidFill>
              </a:rPr>
              <a:t>Transaksi ProdukOurwear dan </a:t>
            </a:r>
            <a:r>
              <a:rPr lang="en-US" dirty="0">
                <a:solidFill>
                  <a:schemeClr val="bg1"/>
                </a:solidFill>
              </a:rPr>
              <a:t>Cumi</a:t>
            </a:r>
          </a:p>
        </p:txBody>
      </p:sp>
    </p:spTree>
    <p:extLst>
      <p:ext uri="{BB962C8B-B14F-4D97-AF65-F5344CB8AC3E}">
        <p14:creationId xmlns:p14="http://schemas.microsoft.com/office/powerpoint/2010/main" val="1356247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D21CC2-81F6-4BDB-8C93-97D278DF1879}"/>
              </a:ext>
            </a:extLst>
          </p:cNvPr>
          <p:cNvSpPr>
            <a:spLocks noGrp="1"/>
          </p:cNvSpPr>
          <p:nvPr>
            <p:ph type="title"/>
          </p:nvPr>
        </p:nvSpPr>
        <p:spPr/>
        <p:txBody>
          <a:bodyPr/>
          <a:lstStyle/>
          <a:p>
            <a:r>
              <a:rPr lang="en-US"/>
              <a:t>Latar Belakang</a:t>
            </a:r>
          </a:p>
        </p:txBody>
      </p:sp>
      <p:sp>
        <p:nvSpPr>
          <p:cNvPr id="3" name="Content Placeholder 2">
            <a:extLst>
              <a:ext uri="{FF2B5EF4-FFF2-40B4-BE49-F238E27FC236}">
                <a16:creationId xmlns:a16="http://schemas.microsoft.com/office/drawing/2014/main" xmlns="" id="{BC12705D-DB85-4112-80E1-11325C175B38}"/>
              </a:ext>
            </a:extLst>
          </p:cNvPr>
          <p:cNvSpPr>
            <a:spLocks noGrp="1"/>
          </p:cNvSpPr>
          <p:nvPr>
            <p:ph idx="1"/>
          </p:nvPr>
        </p:nvSpPr>
        <p:spPr/>
        <p:txBody>
          <a:bodyPr vert="horz" lIns="91440" tIns="45720" rIns="91440" bIns="45720" rtlCol="0" anchor="t">
            <a:normAutofit fontScale="92500" lnSpcReduction="20000"/>
          </a:bodyPr>
          <a:lstStyle/>
          <a:p>
            <a:r>
              <a:rPr lang="en-US">
                <a:ea typeface="+mn-lt"/>
                <a:cs typeface="+mn-lt"/>
              </a:rPr>
              <a:t>Meningkatnya pembelian terhadap pakaian tersebut tidak terlepas dari kelahiran </a:t>
            </a:r>
            <a:r>
              <a:rPr lang="en-US" i="1">
                <a:ea typeface="+mn-lt"/>
                <a:cs typeface="+mn-lt"/>
              </a:rPr>
              <a:t>fast fashion</a:t>
            </a:r>
          </a:p>
          <a:p>
            <a:r>
              <a:rPr lang="en-ID" i="1">
                <a:ea typeface="+mn-lt"/>
                <a:cs typeface="+mn-lt"/>
              </a:rPr>
              <a:t>Fast fashion</a:t>
            </a:r>
            <a:r>
              <a:rPr lang="en-ID">
                <a:ea typeface="+mn-lt"/>
                <a:cs typeface="+mn-lt"/>
              </a:rPr>
              <a:t> adalah konsep bisnis industri fashion yang memproduksi pakaian dengan jumlah banyak dan cepat demi memenuhi permintaan pasar. Kemunculan </a:t>
            </a:r>
            <a:r>
              <a:rPr lang="en-ID" i="1">
                <a:ea typeface="+mn-lt"/>
                <a:cs typeface="+mn-lt"/>
              </a:rPr>
              <a:t>fast fashion </a:t>
            </a:r>
            <a:r>
              <a:rPr lang="en-ID">
                <a:ea typeface="+mn-lt"/>
                <a:cs typeface="+mn-lt"/>
              </a:rPr>
              <a:t>mendukung gaya hidup konsumtif karena harganya yang relatif lebih murah dibandingkan pakaian dari designer.</a:t>
            </a:r>
          </a:p>
          <a:p>
            <a:r>
              <a:rPr lang="en-ID">
                <a:ea typeface="+mn-lt"/>
                <a:cs typeface="+mn-lt"/>
              </a:rPr>
              <a:t>Orsola de Castro, pendiri dari </a:t>
            </a:r>
            <a:r>
              <a:rPr lang="en-ID" dirty="0">
                <a:ea typeface="+mn-lt"/>
                <a:cs typeface="+mn-lt"/>
                <a:hlinkClick r:id="rId2"/>
              </a:rPr>
              <a:t>Fashion Revolution</a:t>
            </a:r>
            <a:r>
              <a:rPr lang="en-ID">
                <a:ea typeface="+mn-lt"/>
                <a:cs typeface="+mn-lt"/>
              </a:rPr>
              <a:t>, sebuah gerakan mode yang adil dan beretika, mengatakan bahwa jumlah besar dari produksi busana yang dihasilkan bisnis </a:t>
            </a:r>
            <a:r>
              <a:rPr lang="en-ID" i="1">
                <a:ea typeface="+mn-lt"/>
                <a:cs typeface="+mn-lt"/>
              </a:rPr>
              <a:t>fast fashion</a:t>
            </a:r>
            <a:r>
              <a:rPr lang="en-ID">
                <a:ea typeface="+mn-lt"/>
                <a:cs typeface="+mn-lt"/>
              </a:rPr>
              <a:t> menjadikan bisnis tersebut sebagai penyumbang limbah terbesar.</a:t>
            </a:r>
          </a:p>
          <a:p>
            <a:r>
              <a:rPr lang="en-ID">
                <a:ea typeface="+mn-lt"/>
                <a:cs typeface="+mn-lt"/>
              </a:rPr>
              <a:t>Warna-warna cerah, motif dan tekstur kain yang menjadi daya tarik industri fesyen diperoleh dari bahan kimia beracun. Pencelupan tekstil adalah pencemar air bersih terbesar kedua secara global setelah pertanian. Penggunaan kain berbahan dasar petrokimia yang murah dan mudah diproduksi seperti polyester dan sintetis sangat merusak lingkungan.</a:t>
            </a:r>
            <a:endParaRPr lang="en-ID" dirty="0"/>
          </a:p>
        </p:txBody>
      </p:sp>
    </p:spTree>
    <p:extLst>
      <p:ext uri="{BB962C8B-B14F-4D97-AF65-F5344CB8AC3E}">
        <p14:creationId xmlns:p14="http://schemas.microsoft.com/office/powerpoint/2010/main" val="15816211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xmlns="" id="{C52ED567-06B3-4107-9773-BBB6BD78673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E4DAED44-46E2-4AAC-B08F-E2E25DC1A7B9}"/>
              </a:ext>
            </a:extLst>
          </p:cNvPr>
          <p:cNvSpPr>
            <a:spLocks noGrp="1"/>
          </p:cNvSpPr>
          <p:nvPr>
            <p:ph idx="1"/>
          </p:nvPr>
        </p:nvSpPr>
        <p:spPr>
          <a:xfrm>
            <a:off x="677334" y="1253067"/>
            <a:ext cx="6155266" cy="4351866"/>
          </a:xfrm>
        </p:spPr>
        <p:txBody>
          <a:bodyPr vert="horz" lIns="91440" tIns="45720" rIns="91440" bIns="45720" rtlCol="0" anchor="ctr">
            <a:noAutofit/>
          </a:bodyPr>
          <a:lstStyle/>
          <a:p>
            <a:pPr marL="0" indent="0">
              <a:lnSpc>
                <a:spcPct val="90000"/>
              </a:lnSpc>
              <a:buNone/>
            </a:pPr>
            <a:r>
              <a:rPr lang="en-US" sz="2400" b="1"/>
              <a:t>Cumi</a:t>
            </a:r>
            <a:endParaRPr lang="en-US" sz="2400" dirty="0"/>
          </a:p>
          <a:p>
            <a:pPr>
              <a:lnSpc>
                <a:spcPct val="90000"/>
              </a:lnSpc>
            </a:pPr>
            <a:r>
              <a:rPr lang="en-US" sz="1600">
                <a:ea typeface="+mn-lt"/>
                <a:cs typeface="+mn-lt"/>
              </a:rPr>
              <a:t>Seperti aplikasi e-commerce yang lain, produk akan datang dengan packingan dari vendor sebelum dikirim ke penyewa.</a:t>
            </a:r>
            <a:endParaRPr lang="en-US" sz="1600" dirty="0">
              <a:ea typeface="+mn-lt"/>
              <a:cs typeface="+mn-lt"/>
            </a:endParaRPr>
          </a:p>
          <a:p>
            <a:pPr>
              <a:lnSpc>
                <a:spcPct val="90000"/>
              </a:lnSpc>
            </a:pPr>
            <a:endParaRPr lang="en-US" sz="1600" dirty="0">
              <a:ea typeface="+mn-lt"/>
              <a:cs typeface="+mn-lt"/>
            </a:endParaRPr>
          </a:p>
          <a:p>
            <a:pPr marL="0" indent="0">
              <a:lnSpc>
                <a:spcPct val="90000"/>
              </a:lnSpc>
              <a:buNone/>
            </a:pPr>
            <a:r>
              <a:rPr lang="en-US" sz="2400" b="1"/>
              <a:t>Ourwear</a:t>
            </a:r>
          </a:p>
          <a:p>
            <a:pPr>
              <a:lnSpc>
                <a:spcPct val="90000"/>
              </a:lnSpc>
            </a:pPr>
            <a:r>
              <a:rPr lang="en-US" sz="1600">
                <a:ea typeface="+mn-lt"/>
                <a:cs typeface="+mn-lt"/>
              </a:rPr>
              <a:t>Saat produk yang dikirim oleh vendor sudah sampai ke kantor, kami melakukan packaging sendiri. Produk akan diberi security tag dan dipasang microchip lalu produk dikemas memakai plastik lalu dimasukkan kedalam box ourwear</a:t>
            </a:r>
            <a:endParaRPr lang="en-US" sz="1600" dirty="0">
              <a:ea typeface="+mn-lt"/>
              <a:cs typeface="+mn-lt"/>
            </a:endParaRPr>
          </a:p>
          <a:p>
            <a:pPr>
              <a:lnSpc>
                <a:spcPct val="90000"/>
              </a:lnSpc>
            </a:pPr>
            <a:endParaRPr lang="en-US" sz="1100" dirty="0">
              <a:ea typeface="+mn-lt"/>
              <a:cs typeface="+mn-lt"/>
            </a:endParaRPr>
          </a:p>
        </p:txBody>
      </p:sp>
      <p:sp>
        <p:nvSpPr>
          <p:cNvPr id="21" name="Rectangle 20">
            <a:extLst>
              <a:ext uri="{FF2B5EF4-FFF2-40B4-BE49-F238E27FC236}">
                <a16:creationId xmlns:a16="http://schemas.microsoft.com/office/drawing/2014/main" xmlns="" id="{AF551D8B-3775-4477-88B7-7B7C350D34E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23" name="Straight Connector 22">
            <a:extLst>
              <a:ext uri="{FF2B5EF4-FFF2-40B4-BE49-F238E27FC236}">
                <a16:creationId xmlns:a16="http://schemas.microsoft.com/office/drawing/2014/main" xmlns="" id="{1A901C3D-CFAE-460D-BD0E-7D22164D7DF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590212" y="0"/>
            <a:ext cx="1059921" cy="6858000"/>
          </a:xfrm>
          <a:prstGeom prst="line">
            <a:avLst/>
          </a:prstGeom>
          <a:ln w="9525">
            <a:solidFill>
              <a:srgbClr val="BFBFBF">
                <a:alpha val="70000"/>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xmlns="" id="{837C0EA9-1437-4437-9D20-2BBDA1AA9FF8}"/>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721600" y="3721395"/>
            <a:ext cx="4345560" cy="3136604"/>
          </a:xfrm>
          <a:prstGeom prst="line">
            <a:avLst/>
          </a:prstGeom>
          <a:ln w="9525">
            <a:solidFill>
              <a:srgbClr val="BFBFBF">
                <a:alpha val="69804"/>
              </a:srgb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xmlns="" id="{BB934D2B-85E2-4375-94EE-B66C16BF79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5">
            <a:extLst>
              <a:ext uri="{FF2B5EF4-FFF2-40B4-BE49-F238E27FC236}">
                <a16:creationId xmlns:a16="http://schemas.microsoft.com/office/drawing/2014/main" xmlns="" id="{9B445E02-D785-4565-B842-9567BBC095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xmlns="" id="{2C153736-D102-4F57-9DE7-615AFC02B0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xmlns="" id="{BA407A52-66F4-4CDE-A726-FF79F3EC342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8">
            <a:extLst>
              <a:ext uri="{FF2B5EF4-FFF2-40B4-BE49-F238E27FC236}">
                <a16:creationId xmlns:a16="http://schemas.microsoft.com/office/drawing/2014/main" xmlns="" id="{D28FFB34-4FC3-46F5-B900-D3B774FD0B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xmlns="" id="{205F7B13-ACB5-46BE-8070-0431266B18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xmlns="" id="{D52A0D23-45DD-4DF4-ADE6-A81F409BB9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4926E4C7-76DD-45A6-AD04-048140F2F2DA}"/>
              </a:ext>
            </a:extLst>
          </p:cNvPr>
          <p:cNvSpPr>
            <a:spLocks noGrp="1"/>
          </p:cNvSpPr>
          <p:nvPr>
            <p:ph type="title"/>
          </p:nvPr>
        </p:nvSpPr>
        <p:spPr>
          <a:xfrm>
            <a:off x="7829658" y="1253067"/>
            <a:ext cx="3371742" cy="4351866"/>
          </a:xfrm>
        </p:spPr>
        <p:txBody>
          <a:bodyPr anchor="ctr">
            <a:normAutofit/>
          </a:bodyPr>
          <a:lstStyle/>
          <a:p>
            <a:r>
              <a:rPr lang="en-US">
                <a:solidFill>
                  <a:schemeClr val="bg1"/>
                </a:solidFill>
              </a:rPr>
              <a:t>Packaging Ourwear dan Cumi</a:t>
            </a:r>
          </a:p>
        </p:txBody>
      </p:sp>
    </p:spTree>
    <p:extLst>
      <p:ext uri="{BB962C8B-B14F-4D97-AF65-F5344CB8AC3E}">
        <p14:creationId xmlns:p14="http://schemas.microsoft.com/office/powerpoint/2010/main" val="1690414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xmlns="" id="{C52ED567-06B3-4107-9773-BBB6BD78673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E4DAED44-46E2-4AAC-B08F-E2E25DC1A7B9}"/>
              </a:ext>
            </a:extLst>
          </p:cNvPr>
          <p:cNvSpPr>
            <a:spLocks noGrp="1"/>
          </p:cNvSpPr>
          <p:nvPr>
            <p:ph idx="1"/>
          </p:nvPr>
        </p:nvSpPr>
        <p:spPr>
          <a:xfrm>
            <a:off x="677334" y="1253067"/>
            <a:ext cx="6155266" cy="4351866"/>
          </a:xfrm>
        </p:spPr>
        <p:txBody>
          <a:bodyPr vert="horz" lIns="91440" tIns="45720" rIns="91440" bIns="45720" rtlCol="0" anchor="ctr">
            <a:noAutofit/>
          </a:bodyPr>
          <a:lstStyle/>
          <a:p>
            <a:pPr marL="0" indent="0">
              <a:lnSpc>
                <a:spcPct val="90000"/>
              </a:lnSpc>
              <a:buNone/>
            </a:pPr>
            <a:r>
              <a:rPr lang="en-US" sz="2400" b="1"/>
              <a:t>Cumi</a:t>
            </a:r>
            <a:endParaRPr lang="en-US" sz="2400" dirty="0"/>
          </a:p>
          <a:p>
            <a:pPr>
              <a:lnSpc>
                <a:spcPct val="90000"/>
              </a:lnSpc>
            </a:pPr>
            <a:r>
              <a:rPr lang="en-US" sz="1600">
                <a:ea typeface="+mn-lt"/>
                <a:cs typeface="+mn-lt"/>
              </a:rPr>
              <a:t>Untuk sekarang, aplikasi Cumi hanya beroperasi di Jabodetabek (Jakarta, Bogor, Depok, Tanggerang, dan Bekasi) </a:t>
            </a:r>
            <a:r>
              <a:rPr lang="en-US" sz="1600" dirty="0">
                <a:ea typeface="+mn-lt"/>
                <a:cs typeface="+mn-lt"/>
              </a:rPr>
              <a:t>.</a:t>
            </a:r>
          </a:p>
          <a:p>
            <a:pPr>
              <a:lnSpc>
                <a:spcPct val="90000"/>
              </a:lnSpc>
            </a:pPr>
            <a:endParaRPr lang="en-US" sz="1600" dirty="0">
              <a:ea typeface="+mn-lt"/>
              <a:cs typeface="+mn-lt"/>
            </a:endParaRPr>
          </a:p>
          <a:p>
            <a:pPr marL="0" indent="0">
              <a:lnSpc>
                <a:spcPct val="90000"/>
              </a:lnSpc>
              <a:buNone/>
            </a:pPr>
            <a:r>
              <a:rPr lang="en-US" sz="2400" b="1"/>
              <a:t>Ourwear</a:t>
            </a:r>
          </a:p>
          <a:p>
            <a:pPr>
              <a:lnSpc>
                <a:spcPct val="90000"/>
              </a:lnSpc>
            </a:pPr>
            <a:r>
              <a:rPr lang="en-US" sz="1600">
                <a:ea typeface="+mn-lt"/>
                <a:cs typeface="+mn-lt"/>
              </a:rPr>
              <a:t>Ourwear akan beroperasi di beberapa kota besar di Indonesia seperti Jakarta, Bandung, Surabaya, Palembang dan Makassar</a:t>
            </a:r>
          </a:p>
          <a:p>
            <a:pPr>
              <a:lnSpc>
                <a:spcPct val="90000"/>
              </a:lnSpc>
            </a:pPr>
            <a:endParaRPr lang="en-US" sz="1100" dirty="0">
              <a:ea typeface="+mn-lt"/>
              <a:cs typeface="+mn-lt"/>
            </a:endParaRPr>
          </a:p>
        </p:txBody>
      </p:sp>
      <p:sp>
        <p:nvSpPr>
          <p:cNvPr id="21" name="Rectangle 20">
            <a:extLst>
              <a:ext uri="{FF2B5EF4-FFF2-40B4-BE49-F238E27FC236}">
                <a16:creationId xmlns:a16="http://schemas.microsoft.com/office/drawing/2014/main" xmlns="" id="{AF551D8B-3775-4477-88B7-7B7C350D34E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23" name="Straight Connector 22">
            <a:extLst>
              <a:ext uri="{FF2B5EF4-FFF2-40B4-BE49-F238E27FC236}">
                <a16:creationId xmlns:a16="http://schemas.microsoft.com/office/drawing/2014/main" xmlns="" id="{1A901C3D-CFAE-460D-BD0E-7D22164D7DF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590212" y="0"/>
            <a:ext cx="1059921" cy="6858000"/>
          </a:xfrm>
          <a:prstGeom prst="line">
            <a:avLst/>
          </a:prstGeom>
          <a:ln w="9525">
            <a:solidFill>
              <a:srgbClr val="BFBFBF">
                <a:alpha val="70000"/>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xmlns="" id="{837C0EA9-1437-4437-9D20-2BBDA1AA9FF8}"/>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721600" y="3721395"/>
            <a:ext cx="4345560" cy="3136604"/>
          </a:xfrm>
          <a:prstGeom prst="line">
            <a:avLst/>
          </a:prstGeom>
          <a:ln w="9525">
            <a:solidFill>
              <a:srgbClr val="BFBFBF">
                <a:alpha val="69804"/>
              </a:srgb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xmlns="" id="{BB934D2B-85E2-4375-94EE-B66C16BF79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5">
            <a:extLst>
              <a:ext uri="{FF2B5EF4-FFF2-40B4-BE49-F238E27FC236}">
                <a16:creationId xmlns:a16="http://schemas.microsoft.com/office/drawing/2014/main" xmlns="" id="{9B445E02-D785-4565-B842-9567BBC095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xmlns="" id="{2C153736-D102-4F57-9DE7-615AFC02B0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xmlns="" id="{BA407A52-66F4-4CDE-A726-FF79F3EC342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8">
            <a:extLst>
              <a:ext uri="{FF2B5EF4-FFF2-40B4-BE49-F238E27FC236}">
                <a16:creationId xmlns:a16="http://schemas.microsoft.com/office/drawing/2014/main" xmlns="" id="{D28FFB34-4FC3-46F5-B900-D3B774FD0B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xmlns="" id="{205F7B13-ACB5-46BE-8070-0431266B18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xmlns="" id="{D52A0D23-45DD-4DF4-ADE6-A81F409BB9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4926E4C7-76DD-45A6-AD04-048140F2F2DA}"/>
              </a:ext>
            </a:extLst>
          </p:cNvPr>
          <p:cNvSpPr>
            <a:spLocks noGrp="1"/>
          </p:cNvSpPr>
          <p:nvPr>
            <p:ph type="title"/>
          </p:nvPr>
        </p:nvSpPr>
        <p:spPr>
          <a:xfrm>
            <a:off x="7829658" y="1253067"/>
            <a:ext cx="3371742" cy="4351866"/>
          </a:xfrm>
        </p:spPr>
        <p:txBody>
          <a:bodyPr anchor="ctr">
            <a:normAutofit/>
          </a:bodyPr>
          <a:lstStyle/>
          <a:p>
            <a:r>
              <a:rPr lang="en-US">
                <a:solidFill>
                  <a:schemeClr val="bg1"/>
                </a:solidFill>
              </a:rPr>
              <a:t>Perbandingan Jarak Pengiriman Ourwear </a:t>
            </a:r>
            <a:r>
              <a:rPr lang="en-US" dirty="0">
                <a:solidFill>
                  <a:schemeClr val="bg1"/>
                </a:solidFill>
              </a:rPr>
              <a:t>dan Cumi</a:t>
            </a:r>
          </a:p>
        </p:txBody>
      </p:sp>
    </p:spTree>
    <p:extLst>
      <p:ext uri="{BB962C8B-B14F-4D97-AF65-F5344CB8AC3E}">
        <p14:creationId xmlns:p14="http://schemas.microsoft.com/office/powerpoint/2010/main" val="5462768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xmlns="" id="{C52ED567-06B3-4107-9773-BBB6BD78673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E4DAED44-46E2-4AAC-B08F-E2E25DC1A7B9}"/>
              </a:ext>
            </a:extLst>
          </p:cNvPr>
          <p:cNvSpPr>
            <a:spLocks noGrp="1"/>
          </p:cNvSpPr>
          <p:nvPr>
            <p:ph idx="1"/>
          </p:nvPr>
        </p:nvSpPr>
        <p:spPr>
          <a:xfrm>
            <a:off x="677334" y="1253067"/>
            <a:ext cx="6155266" cy="4351866"/>
          </a:xfrm>
        </p:spPr>
        <p:txBody>
          <a:bodyPr vert="horz" lIns="91440" tIns="45720" rIns="91440" bIns="45720" rtlCol="0" anchor="ctr">
            <a:noAutofit/>
          </a:bodyPr>
          <a:lstStyle/>
          <a:p>
            <a:pPr marL="0" indent="0">
              <a:lnSpc>
                <a:spcPct val="90000"/>
              </a:lnSpc>
              <a:buNone/>
            </a:pPr>
            <a:r>
              <a:rPr lang="en-US" sz="2400" b="1"/>
              <a:t>Cumi</a:t>
            </a:r>
            <a:endParaRPr lang="en-US" sz="2400" dirty="0"/>
          </a:p>
          <a:p>
            <a:pPr>
              <a:lnSpc>
                <a:spcPct val="90000"/>
              </a:lnSpc>
            </a:pPr>
            <a:r>
              <a:rPr lang="en-US" sz="1600">
                <a:ea typeface="+mn-lt"/>
                <a:cs typeface="+mn-lt"/>
              </a:rPr>
              <a:t>Di aplikasi Cumi, terdapat beberapa layanan durasi pengiriman seperti JNE, Sicepat, dan lain-lain. Durasi pengiriman dapat dipilih sendiri oleh penyewa</a:t>
            </a:r>
            <a:endParaRPr lang="en-US" sz="1600" dirty="0">
              <a:ea typeface="+mn-lt"/>
              <a:cs typeface="+mn-lt"/>
            </a:endParaRPr>
          </a:p>
          <a:p>
            <a:pPr>
              <a:lnSpc>
                <a:spcPct val="90000"/>
              </a:lnSpc>
            </a:pPr>
            <a:endParaRPr lang="en-US" sz="1600" dirty="0"/>
          </a:p>
          <a:p>
            <a:pPr marL="0" indent="0">
              <a:lnSpc>
                <a:spcPct val="90000"/>
              </a:lnSpc>
              <a:buNone/>
            </a:pPr>
            <a:r>
              <a:rPr lang="en-US" sz="2400" b="1"/>
              <a:t>Ourwear</a:t>
            </a:r>
          </a:p>
          <a:p>
            <a:pPr>
              <a:lnSpc>
                <a:spcPct val="90000"/>
              </a:lnSpc>
            </a:pPr>
            <a:r>
              <a:rPr lang="en-US" sz="1600">
                <a:ea typeface="+mn-lt"/>
                <a:cs typeface="+mn-lt"/>
              </a:rPr>
              <a:t>Ourwear menyediakan jasa pengiriman sendiri. Jasa pengiriman Ourwear ini dibuat untuk durasi pengiriman (urgent) dalam waktu 1 jam sampai.</a:t>
            </a:r>
          </a:p>
          <a:p>
            <a:pPr>
              <a:lnSpc>
                <a:spcPct val="90000"/>
              </a:lnSpc>
            </a:pPr>
            <a:r>
              <a:rPr lang="en-US" sz="1600">
                <a:ea typeface="+mn-lt"/>
                <a:cs typeface="+mn-lt"/>
              </a:rPr>
              <a:t>Di aplikasi Ourwear, juga terdapat beberapa layanan durasi pengiriman seperti JNE, Sicepat, dan lain-lain. Durasi pengiriman dapat dipilih sendiri oleh penyewa</a:t>
            </a:r>
          </a:p>
          <a:p>
            <a:pPr>
              <a:lnSpc>
                <a:spcPct val="90000"/>
              </a:lnSpc>
            </a:pPr>
            <a:endParaRPr lang="en-US" sz="1600" dirty="0">
              <a:ea typeface="+mn-lt"/>
              <a:cs typeface="+mn-lt"/>
            </a:endParaRPr>
          </a:p>
          <a:p>
            <a:pPr>
              <a:lnSpc>
                <a:spcPct val="90000"/>
              </a:lnSpc>
            </a:pPr>
            <a:endParaRPr lang="en-US" sz="1100" dirty="0">
              <a:ea typeface="+mn-lt"/>
              <a:cs typeface="+mn-lt"/>
            </a:endParaRPr>
          </a:p>
        </p:txBody>
      </p:sp>
      <p:sp>
        <p:nvSpPr>
          <p:cNvPr id="21" name="Rectangle 20">
            <a:extLst>
              <a:ext uri="{FF2B5EF4-FFF2-40B4-BE49-F238E27FC236}">
                <a16:creationId xmlns:a16="http://schemas.microsoft.com/office/drawing/2014/main" xmlns="" id="{AF551D8B-3775-4477-88B7-7B7C350D34E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23" name="Straight Connector 22">
            <a:extLst>
              <a:ext uri="{FF2B5EF4-FFF2-40B4-BE49-F238E27FC236}">
                <a16:creationId xmlns:a16="http://schemas.microsoft.com/office/drawing/2014/main" xmlns="" id="{1A901C3D-CFAE-460D-BD0E-7D22164D7DF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590212" y="0"/>
            <a:ext cx="1059921" cy="6858000"/>
          </a:xfrm>
          <a:prstGeom prst="line">
            <a:avLst/>
          </a:prstGeom>
          <a:ln w="9525">
            <a:solidFill>
              <a:srgbClr val="BFBFBF">
                <a:alpha val="70000"/>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xmlns="" id="{837C0EA9-1437-4437-9D20-2BBDA1AA9FF8}"/>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721600" y="3721395"/>
            <a:ext cx="4345560" cy="3136604"/>
          </a:xfrm>
          <a:prstGeom prst="line">
            <a:avLst/>
          </a:prstGeom>
          <a:ln w="9525">
            <a:solidFill>
              <a:srgbClr val="BFBFBF">
                <a:alpha val="69804"/>
              </a:srgb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xmlns="" id="{BB934D2B-85E2-4375-94EE-B66C16BF79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5">
            <a:extLst>
              <a:ext uri="{FF2B5EF4-FFF2-40B4-BE49-F238E27FC236}">
                <a16:creationId xmlns:a16="http://schemas.microsoft.com/office/drawing/2014/main" xmlns="" id="{9B445E02-D785-4565-B842-9567BBC095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xmlns="" id="{2C153736-D102-4F57-9DE7-615AFC02B0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xmlns="" id="{BA407A52-66F4-4CDE-A726-FF79F3EC342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8">
            <a:extLst>
              <a:ext uri="{FF2B5EF4-FFF2-40B4-BE49-F238E27FC236}">
                <a16:creationId xmlns:a16="http://schemas.microsoft.com/office/drawing/2014/main" xmlns="" id="{D28FFB34-4FC3-46F5-B900-D3B774FD0B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xmlns="" id="{205F7B13-ACB5-46BE-8070-0431266B18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xmlns="" id="{D52A0D23-45DD-4DF4-ADE6-A81F409BB9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4926E4C7-76DD-45A6-AD04-048140F2F2DA}"/>
              </a:ext>
            </a:extLst>
          </p:cNvPr>
          <p:cNvSpPr>
            <a:spLocks noGrp="1"/>
          </p:cNvSpPr>
          <p:nvPr>
            <p:ph type="title"/>
          </p:nvPr>
        </p:nvSpPr>
        <p:spPr>
          <a:xfrm>
            <a:off x="7829658" y="1253067"/>
            <a:ext cx="3371742" cy="4351866"/>
          </a:xfrm>
        </p:spPr>
        <p:txBody>
          <a:bodyPr anchor="ctr">
            <a:normAutofit/>
          </a:bodyPr>
          <a:lstStyle/>
          <a:p>
            <a:r>
              <a:rPr lang="en-US">
                <a:solidFill>
                  <a:schemeClr val="bg1"/>
                </a:solidFill>
              </a:rPr>
              <a:t>Perbandingan Durasi Pengiriman Ourwear </a:t>
            </a:r>
            <a:r>
              <a:rPr lang="en-US" dirty="0">
                <a:solidFill>
                  <a:schemeClr val="bg1"/>
                </a:solidFill>
              </a:rPr>
              <a:t>dan Cumi</a:t>
            </a:r>
          </a:p>
        </p:txBody>
      </p:sp>
    </p:spTree>
    <p:extLst>
      <p:ext uri="{BB962C8B-B14F-4D97-AF65-F5344CB8AC3E}">
        <p14:creationId xmlns:p14="http://schemas.microsoft.com/office/powerpoint/2010/main" val="28914083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xmlns="" id="{C52ED567-06B3-4107-9773-BBB6BD78673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E4DAED44-46E2-4AAC-B08F-E2E25DC1A7B9}"/>
              </a:ext>
            </a:extLst>
          </p:cNvPr>
          <p:cNvSpPr>
            <a:spLocks noGrp="1"/>
          </p:cNvSpPr>
          <p:nvPr>
            <p:ph idx="1"/>
          </p:nvPr>
        </p:nvSpPr>
        <p:spPr>
          <a:xfrm>
            <a:off x="677334" y="1253067"/>
            <a:ext cx="6155266" cy="4351866"/>
          </a:xfrm>
        </p:spPr>
        <p:txBody>
          <a:bodyPr vert="horz" lIns="91440" tIns="45720" rIns="91440" bIns="45720" rtlCol="0" anchor="ctr">
            <a:noAutofit/>
          </a:bodyPr>
          <a:lstStyle/>
          <a:p>
            <a:pPr marL="0" indent="0">
              <a:lnSpc>
                <a:spcPct val="90000"/>
              </a:lnSpc>
              <a:buNone/>
            </a:pPr>
            <a:r>
              <a:rPr lang="en-US" sz="2400" b="1"/>
              <a:t>Cumi</a:t>
            </a:r>
            <a:endParaRPr lang="en-US" sz="2400" dirty="0"/>
          </a:p>
          <a:p>
            <a:pPr>
              <a:lnSpc>
                <a:spcPct val="90000"/>
              </a:lnSpc>
            </a:pPr>
            <a:r>
              <a:rPr lang="en-US" sz="1600">
                <a:ea typeface="+mn-lt"/>
                <a:cs typeface="+mn-lt"/>
              </a:rPr>
              <a:t>Proses pengembaliannya langsung dari penyewa ke vendor lewat ekspedisi penyewaan</a:t>
            </a:r>
            <a:endParaRPr lang="en-US" sz="1600" dirty="0">
              <a:ea typeface="+mn-lt"/>
              <a:cs typeface="+mn-lt"/>
            </a:endParaRPr>
          </a:p>
          <a:p>
            <a:pPr>
              <a:lnSpc>
                <a:spcPct val="90000"/>
              </a:lnSpc>
            </a:pPr>
            <a:endParaRPr lang="en-US" sz="1600" dirty="0"/>
          </a:p>
          <a:p>
            <a:pPr marL="0" indent="0">
              <a:lnSpc>
                <a:spcPct val="90000"/>
              </a:lnSpc>
              <a:buNone/>
            </a:pPr>
            <a:r>
              <a:rPr lang="en-US" sz="2400" b="1"/>
              <a:t>Ourwear</a:t>
            </a:r>
          </a:p>
          <a:p>
            <a:pPr>
              <a:lnSpc>
                <a:spcPct val="90000"/>
              </a:lnSpc>
            </a:pPr>
            <a:r>
              <a:rPr lang="en-US" sz="1600">
                <a:ea typeface="+mn-lt"/>
                <a:cs typeface="+mn-lt"/>
              </a:rPr>
              <a:t>Penyewa mengirimkan pakaian ke loundry yang sudah bekerja sama dengan ourwear sebelum dikembalikan ke penyewa</a:t>
            </a:r>
          </a:p>
          <a:p>
            <a:pPr>
              <a:lnSpc>
                <a:spcPct val="90000"/>
              </a:lnSpc>
            </a:pPr>
            <a:r>
              <a:rPr lang="en-US" sz="1600">
                <a:ea typeface="+mn-lt"/>
                <a:cs typeface="+mn-lt"/>
              </a:rPr>
              <a:t>Kurir akan menjemput pakaian yang sudah di laundry untuk diantar ke tempat vendor</a:t>
            </a:r>
            <a:endParaRPr lang="en-US"/>
          </a:p>
          <a:p>
            <a:pPr>
              <a:lnSpc>
                <a:spcPct val="90000"/>
              </a:lnSpc>
            </a:pPr>
            <a:endParaRPr lang="en-US" sz="1100" dirty="0">
              <a:ea typeface="+mn-lt"/>
              <a:cs typeface="+mn-lt"/>
            </a:endParaRPr>
          </a:p>
        </p:txBody>
      </p:sp>
      <p:sp>
        <p:nvSpPr>
          <p:cNvPr id="21" name="Rectangle 20">
            <a:extLst>
              <a:ext uri="{FF2B5EF4-FFF2-40B4-BE49-F238E27FC236}">
                <a16:creationId xmlns:a16="http://schemas.microsoft.com/office/drawing/2014/main" xmlns="" id="{AF551D8B-3775-4477-88B7-7B7C350D34E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23" name="Straight Connector 22">
            <a:extLst>
              <a:ext uri="{FF2B5EF4-FFF2-40B4-BE49-F238E27FC236}">
                <a16:creationId xmlns:a16="http://schemas.microsoft.com/office/drawing/2014/main" xmlns="" id="{1A901C3D-CFAE-460D-BD0E-7D22164D7DF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590212" y="0"/>
            <a:ext cx="1059921" cy="6858000"/>
          </a:xfrm>
          <a:prstGeom prst="line">
            <a:avLst/>
          </a:prstGeom>
          <a:ln w="9525">
            <a:solidFill>
              <a:srgbClr val="BFBFBF">
                <a:alpha val="70000"/>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xmlns="" id="{837C0EA9-1437-4437-9D20-2BBDA1AA9FF8}"/>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721600" y="3721395"/>
            <a:ext cx="4345560" cy="3136604"/>
          </a:xfrm>
          <a:prstGeom prst="line">
            <a:avLst/>
          </a:prstGeom>
          <a:ln w="9525">
            <a:solidFill>
              <a:srgbClr val="BFBFBF">
                <a:alpha val="69804"/>
              </a:srgb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xmlns="" id="{BB934D2B-85E2-4375-94EE-B66C16BF79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5">
            <a:extLst>
              <a:ext uri="{FF2B5EF4-FFF2-40B4-BE49-F238E27FC236}">
                <a16:creationId xmlns:a16="http://schemas.microsoft.com/office/drawing/2014/main" xmlns="" id="{9B445E02-D785-4565-B842-9567BBC095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xmlns="" id="{2C153736-D102-4F57-9DE7-615AFC02B0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xmlns="" id="{BA407A52-66F4-4CDE-A726-FF79F3EC342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8">
            <a:extLst>
              <a:ext uri="{FF2B5EF4-FFF2-40B4-BE49-F238E27FC236}">
                <a16:creationId xmlns:a16="http://schemas.microsoft.com/office/drawing/2014/main" xmlns="" id="{D28FFB34-4FC3-46F5-B900-D3B774FD0B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xmlns="" id="{205F7B13-ACB5-46BE-8070-0431266B18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xmlns="" id="{D52A0D23-45DD-4DF4-ADE6-A81F409BB9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4926E4C7-76DD-45A6-AD04-048140F2F2DA}"/>
              </a:ext>
            </a:extLst>
          </p:cNvPr>
          <p:cNvSpPr>
            <a:spLocks noGrp="1"/>
          </p:cNvSpPr>
          <p:nvPr>
            <p:ph type="title"/>
          </p:nvPr>
        </p:nvSpPr>
        <p:spPr>
          <a:xfrm>
            <a:off x="7829658" y="1253067"/>
            <a:ext cx="3371742" cy="4351866"/>
          </a:xfrm>
        </p:spPr>
        <p:txBody>
          <a:bodyPr anchor="ctr">
            <a:normAutofit/>
          </a:bodyPr>
          <a:lstStyle/>
          <a:p>
            <a:r>
              <a:rPr lang="en-US">
                <a:solidFill>
                  <a:schemeClr val="bg1"/>
                </a:solidFill>
              </a:rPr>
              <a:t>Pengembalian Produk Ourwear </a:t>
            </a:r>
            <a:r>
              <a:rPr lang="en-US" dirty="0">
                <a:solidFill>
                  <a:schemeClr val="bg1"/>
                </a:solidFill>
              </a:rPr>
              <a:t>dan Cumi</a:t>
            </a:r>
          </a:p>
        </p:txBody>
      </p:sp>
    </p:spTree>
    <p:extLst>
      <p:ext uri="{BB962C8B-B14F-4D97-AF65-F5344CB8AC3E}">
        <p14:creationId xmlns:p14="http://schemas.microsoft.com/office/powerpoint/2010/main" val="15078576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C37C20-8F57-491A-89AE-C20C7BF70C03}"/>
              </a:ext>
            </a:extLst>
          </p:cNvPr>
          <p:cNvSpPr>
            <a:spLocks noGrp="1"/>
          </p:cNvSpPr>
          <p:nvPr>
            <p:ph type="title"/>
          </p:nvPr>
        </p:nvSpPr>
        <p:spPr/>
        <p:txBody>
          <a:bodyPr/>
          <a:lstStyle/>
          <a:p>
            <a:r>
              <a:rPr lang="en-US" err="1"/>
              <a:t>Perbandingan</a:t>
            </a:r>
            <a:r>
              <a:rPr lang="en-US"/>
              <a:t> </a:t>
            </a:r>
            <a:r>
              <a:rPr lang="en-US" err="1"/>
              <a:t>Ourwear</a:t>
            </a:r>
            <a:r>
              <a:rPr lang="en-US"/>
              <a:t> </a:t>
            </a:r>
            <a:r>
              <a:rPr lang="en-US" err="1"/>
              <a:t>dengan</a:t>
            </a:r>
            <a:r>
              <a:rPr lang="en-US"/>
              <a:t> </a:t>
            </a:r>
            <a:r>
              <a:rPr lang="en-US" err="1"/>
              <a:t>Aplikasi</a:t>
            </a:r>
            <a:r>
              <a:rPr lang="en-US"/>
              <a:t> </a:t>
            </a:r>
            <a:r>
              <a:rPr lang="en-US" err="1"/>
              <a:t>Sejenis</a:t>
            </a:r>
          </a:p>
        </p:txBody>
      </p:sp>
      <p:graphicFrame>
        <p:nvGraphicFramePr>
          <p:cNvPr id="4" name="Content Placeholder 3">
            <a:extLst>
              <a:ext uri="{FF2B5EF4-FFF2-40B4-BE49-F238E27FC236}">
                <a16:creationId xmlns:a16="http://schemas.microsoft.com/office/drawing/2014/main" xmlns="" id="{B001EEA0-1220-489D-B38C-AF4645B98942}"/>
              </a:ext>
            </a:extLst>
          </p:cNvPr>
          <p:cNvGraphicFramePr>
            <a:graphicFrameLocks noGrp="1"/>
          </p:cNvGraphicFramePr>
          <p:nvPr>
            <p:ph idx="1"/>
            <p:extLst>
              <p:ext uri="{D42A27DB-BD31-4B8C-83A1-F6EECF244321}">
                <p14:modId xmlns:p14="http://schemas.microsoft.com/office/powerpoint/2010/main" val="1057652870"/>
              </p:ext>
            </p:extLst>
          </p:nvPr>
        </p:nvGraphicFramePr>
        <p:xfrm>
          <a:off x="628315" y="2085473"/>
          <a:ext cx="8476284" cy="3084773"/>
        </p:xfrm>
        <a:graphic>
          <a:graphicData uri="http://schemas.openxmlformats.org/drawingml/2006/table">
            <a:tbl>
              <a:tblPr firstRow="1" firstCol="1" bandRow="1">
                <a:tableStyleId>{5C22544A-7EE6-4342-B048-85BDC9FD1C3A}</a:tableStyleId>
              </a:tblPr>
              <a:tblGrid>
                <a:gridCol w="2118618">
                  <a:extLst>
                    <a:ext uri="{9D8B030D-6E8A-4147-A177-3AD203B41FA5}">
                      <a16:colId xmlns:a16="http://schemas.microsoft.com/office/drawing/2014/main" xmlns="" val="1565987568"/>
                    </a:ext>
                  </a:extLst>
                </a:gridCol>
                <a:gridCol w="2118618">
                  <a:extLst>
                    <a:ext uri="{9D8B030D-6E8A-4147-A177-3AD203B41FA5}">
                      <a16:colId xmlns:a16="http://schemas.microsoft.com/office/drawing/2014/main" xmlns="" val="3992017029"/>
                    </a:ext>
                  </a:extLst>
                </a:gridCol>
                <a:gridCol w="2119524">
                  <a:extLst>
                    <a:ext uri="{9D8B030D-6E8A-4147-A177-3AD203B41FA5}">
                      <a16:colId xmlns:a16="http://schemas.microsoft.com/office/drawing/2014/main" xmlns="" val="870307402"/>
                    </a:ext>
                  </a:extLst>
                </a:gridCol>
                <a:gridCol w="2119524">
                  <a:extLst>
                    <a:ext uri="{9D8B030D-6E8A-4147-A177-3AD203B41FA5}">
                      <a16:colId xmlns:a16="http://schemas.microsoft.com/office/drawing/2014/main" xmlns="" val="3600011552"/>
                    </a:ext>
                  </a:extLst>
                </a:gridCol>
              </a:tblGrid>
              <a:tr h="494245">
                <a:tc>
                  <a:txBody>
                    <a:bodyPr/>
                    <a:lstStyle/>
                    <a:p>
                      <a:pPr marL="0" marR="0" algn="ctr">
                        <a:lnSpc>
                          <a:spcPct val="107000"/>
                        </a:lnSpc>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Style Theory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err="1">
                          <a:effectLst/>
                        </a:rPr>
                        <a:t>Rentique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err="1">
                          <a:effectLst/>
                        </a:rPr>
                        <a:t>Ourwear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57262479"/>
                  </a:ext>
                </a:extLst>
              </a:tr>
              <a:tr h="647632">
                <a:tc>
                  <a:txBody>
                    <a:bodyPr/>
                    <a:lstStyle/>
                    <a:p>
                      <a:pPr marL="0" marR="0">
                        <a:lnSpc>
                          <a:spcPct val="107000"/>
                        </a:lnSpc>
                        <a:spcBef>
                          <a:spcPts val="0"/>
                        </a:spcBef>
                        <a:spcAft>
                          <a:spcPts val="0"/>
                        </a:spcAft>
                      </a:pPr>
                      <a:r>
                        <a:rPr lang="en-US" sz="1100">
                          <a:effectLst/>
                        </a:rPr>
                        <a:t>Business Model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B2C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B2C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C2C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808143235"/>
                  </a:ext>
                </a:extLst>
              </a:tr>
              <a:tr h="647632">
                <a:tc>
                  <a:txBody>
                    <a:bodyPr/>
                    <a:lstStyle/>
                    <a:p>
                      <a:pPr marL="0" marR="0">
                        <a:lnSpc>
                          <a:spcPct val="107000"/>
                        </a:lnSpc>
                        <a:spcBef>
                          <a:spcPts val="0"/>
                        </a:spcBef>
                        <a:spcAft>
                          <a:spcPts val="0"/>
                        </a:spcAft>
                      </a:pPr>
                      <a:r>
                        <a:rPr lang="en-US" sz="1100">
                          <a:effectLst/>
                        </a:rPr>
                        <a:t>Product &amp; Service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Rent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Rent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Trade &amp; Rent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236377851"/>
                  </a:ext>
                </a:extLst>
              </a:tr>
              <a:tr h="647632">
                <a:tc>
                  <a:txBody>
                    <a:bodyPr/>
                    <a:lstStyle/>
                    <a:p>
                      <a:pPr marL="0" marR="0">
                        <a:lnSpc>
                          <a:spcPct val="107000"/>
                        </a:lnSpc>
                        <a:spcBef>
                          <a:spcPts val="0"/>
                        </a:spcBef>
                        <a:spcAft>
                          <a:spcPts val="0"/>
                        </a:spcAft>
                      </a:pPr>
                      <a:r>
                        <a:rPr lang="en-US" sz="1100">
                          <a:effectLst/>
                        </a:rPr>
                        <a:t>Subscribe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290.000 / Month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390.000 / Month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 240.000 / Month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107722896"/>
                  </a:ext>
                </a:extLst>
              </a:tr>
              <a:tr h="647632">
                <a:tc>
                  <a:txBody>
                    <a:bodyPr/>
                    <a:lstStyle/>
                    <a:p>
                      <a:pPr marL="0" marR="0">
                        <a:lnSpc>
                          <a:spcPct val="107000"/>
                        </a:lnSpc>
                        <a:spcBef>
                          <a:spcPts val="0"/>
                        </a:spcBef>
                        <a:spcAft>
                          <a:spcPts val="0"/>
                        </a:spcAft>
                      </a:pPr>
                      <a:r>
                        <a:rPr lang="en-US" sz="1100">
                          <a:effectLst/>
                        </a:rPr>
                        <a:t>Product Gender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Female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Female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Male , Female , Child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260027431"/>
                  </a:ext>
                </a:extLst>
              </a:tr>
            </a:tbl>
          </a:graphicData>
        </a:graphic>
      </p:graphicFrame>
    </p:spTree>
    <p:extLst>
      <p:ext uri="{BB962C8B-B14F-4D97-AF65-F5344CB8AC3E}">
        <p14:creationId xmlns:p14="http://schemas.microsoft.com/office/powerpoint/2010/main" val="7333904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007E29-06C2-430F-8545-8D4CB35E4640}"/>
              </a:ext>
            </a:extLst>
          </p:cNvPr>
          <p:cNvSpPr>
            <a:spLocks noGrp="1"/>
          </p:cNvSpPr>
          <p:nvPr>
            <p:ph type="title"/>
          </p:nvPr>
        </p:nvSpPr>
        <p:spPr>
          <a:xfrm>
            <a:off x="677334" y="609600"/>
            <a:ext cx="8596668" cy="750277"/>
          </a:xfrm>
        </p:spPr>
        <p:txBody>
          <a:bodyPr/>
          <a:lstStyle/>
          <a:p>
            <a:r>
              <a:rPr lang="en-US"/>
              <a:t>Style Theory</a:t>
            </a:r>
          </a:p>
        </p:txBody>
      </p:sp>
      <p:sp>
        <p:nvSpPr>
          <p:cNvPr id="3" name="Content Placeholder 2">
            <a:extLst>
              <a:ext uri="{FF2B5EF4-FFF2-40B4-BE49-F238E27FC236}">
                <a16:creationId xmlns:a16="http://schemas.microsoft.com/office/drawing/2014/main" xmlns="" id="{A3AC6E74-9DD7-4BB6-9FCD-CB16E04ADE9D}"/>
              </a:ext>
            </a:extLst>
          </p:cNvPr>
          <p:cNvSpPr>
            <a:spLocks noGrp="1"/>
          </p:cNvSpPr>
          <p:nvPr>
            <p:ph idx="1"/>
          </p:nvPr>
        </p:nvSpPr>
        <p:spPr>
          <a:xfrm>
            <a:off x="677334" y="1594339"/>
            <a:ext cx="8596668" cy="4447024"/>
          </a:xfrm>
        </p:spPr>
        <p:txBody>
          <a:bodyPr/>
          <a:lstStyle/>
          <a:p>
            <a:pPr marL="0" indent="0">
              <a:buNone/>
            </a:pPr>
            <a:r>
              <a:rPr lang="en-US" b="1" err="1"/>
              <a:t>Kelebihan</a:t>
            </a:r>
            <a:r>
              <a:rPr lang="en-US" b="1"/>
              <a:t> :</a:t>
            </a:r>
          </a:p>
          <a:p>
            <a:r>
              <a:rPr lang="en-US" err="1">
                <a:latin typeface="Bahnschrift Light" panose="020B0502040204020203" pitchFamily="34" charset="0"/>
              </a:rPr>
              <a:t>Terdapat</a:t>
            </a:r>
            <a:r>
              <a:rPr lang="en-US">
                <a:latin typeface="Bahnschrift Light" panose="020B0502040204020203" pitchFamily="34" charset="0"/>
              </a:rPr>
              <a:t> Subscription Method , yang </a:t>
            </a:r>
            <a:r>
              <a:rPr lang="en-US" err="1">
                <a:latin typeface="Bahnschrift Light" panose="020B0502040204020203" pitchFamily="34" charset="0"/>
              </a:rPr>
              <a:t>memberikan</a:t>
            </a:r>
            <a:r>
              <a:rPr lang="en-US">
                <a:latin typeface="Bahnschrift Light" panose="020B0502040204020203" pitchFamily="34" charset="0"/>
              </a:rPr>
              <a:t> </a:t>
            </a:r>
            <a:r>
              <a:rPr lang="en-US" err="1">
                <a:latin typeface="Bahnschrift Light" panose="020B0502040204020203" pitchFamily="34" charset="0"/>
              </a:rPr>
              <a:t>potongan</a:t>
            </a:r>
            <a:r>
              <a:rPr lang="en-US">
                <a:latin typeface="Bahnschrift Light" panose="020B0502040204020203" pitchFamily="34" charset="0"/>
              </a:rPr>
              <a:t> </a:t>
            </a:r>
            <a:r>
              <a:rPr lang="en-US" err="1">
                <a:latin typeface="Bahnschrift Light" panose="020B0502040204020203" pitchFamily="34" charset="0"/>
              </a:rPr>
              <a:t>harga</a:t>
            </a:r>
            <a:r>
              <a:rPr lang="en-US">
                <a:latin typeface="Bahnschrift Light" panose="020B0502040204020203" pitchFamily="34" charset="0"/>
              </a:rPr>
              <a:t> </a:t>
            </a:r>
            <a:r>
              <a:rPr lang="en-US" err="1">
                <a:latin typeface="Bahnschrift Light" panose="020B0502040204020203" pitchFamily="34" charset="0"/>
              </a:rPr>
              <a:t>bila</a:t>
            </a:r>
            <a:r>
              <a:rPr lang="en-US">
                <a:latin typeface="Bahnschrift Light" panose="020B0502040204020203" pitchFamily="34" charset="0"/>
              </a:rPr>
              <a:t> customer </a:t>
            </a:r>
            <a:r>
              <a:rPr lang="en-US" err="1">
                <a:latin typeface="Bahnschrift Light" panose="020B0502040204020203" pitchFamily="34" charset="0"/>
              </a:rPr>
              <a:t>sering</a:t>
            </a:r>
            <a:r>
              <a:rPr lang="en-US">
                <a:latin typeface="Bahnschrift Light" panose="020B0502040204020203" pitchFamily="34" charset="0"/>
              </a:rPr>
              <a:t> </a:t>
            </a:r>
            <a:r>
              <a:rPr lang="en-US" err="1">
                <a:latin typeface="Bahnschrift Light" panose="020B0502040204020203" pitchFamily="34" charset="0"/>
              </a:rPr>
              <a:t>menggunakan</a:t>
            </a:r>
            <a:r>
              <a:rPr lang="en-US">
                <a:latin typeface="Bahnschrift Light" panose="020B0502040204020203" pitchFamily="34" charset="0"/>
              </a:rPr>
              <a:t> </a:t>
            </a:r>
            <a:r>
              <a:rPr lang="en-US" err="1">
                <a:latin typeface="Bahnschrift Light" panose="020B0502040204020203" pitchFamily="34" charset="0"/>
              </a:rPr>
              <a:t>aplikasi</a:t>
            </a:r>
            <a:r>
              <a:rPr lang="en-US">
                <a:latin typeface="Bahnschrift Light" panose="020B0502040204020203" pitchFamily="34" charset="0"/>
              </a:rPr>
              <a:t> </a:t>
            </a:r>
            <a:r>
              <a:rPr lang="en-US" err="1">
                <a:latin typeface="Bahnschrift Light" panose="020B0502040204020203" pitchFamily="34" charset="0"/>
              </a:rPr>
              <a:t>tersebut</a:t>
            </a:r>
            <a:r>
              <a:rPr lang="en-US">
                <a:latin typeface="Bahnschrift Light" panose="020B0502040204020203" pitchFamily="34" charset="0"/>
              </a:rPr>
              <a:t> </a:t>
            </a:r>
            <a:r>
              <a:rPr lang="en-US" err="1">
                <a:latin typeface="Bahnschrift Light" panose="020B0502040204020203" pitchFamily="34" charset="0"/>
              </a:rPr>
              <a:t>untuk</a:t>
            </a:r>
            <a:r>
              <a:rPr lang="en-US">
                <a:latin typeface="Bahnschrift Light" panose="020B0502040204020203" pitchFamily="34" charset="0"/>
              </a:rPr>
              <a:t> </a:t>
            </a:r>
            <a:r>
              <a:rPr lang="en-US" err="1">
                <a:latin typeface="Bahnschrift Light" panose="020B0502040204020203" pitchFamily="34" charset="0"/>
              </a:rPr>
              <a:t>menyewa</a:t>
            </a:r>
            <a:r>
              <a:rPr lang="en-US">
                <a:latin typeface="Bahnschrift Light" panose="020B0502040204020203" pitchFamily="34" charset="0"/>
              </a:rPr>
              <a:t> </a:t>
            </a:r>
            <a:r>
              <a:rPr lang="en-US" err="1">
                <a:latin typeface="Bahnschrift Light" panose="020B0502040204020203" pitchFamily="34" charset="0"/>
              </a:rPr>
              <a:t>pakaian</a:t>
            </a:r>
            <a:r>
              <a:rPr lang="en-US">
                <a:latin typeface="Bahnschrift Light" panose="020B0502040204020203" pitchFamily="34" charset="0"/>
              </a:rPr>
              <a:t>.</a:t>
            </a:r>
          </a:p>
          <a:p>
            <a:pPr lvl="0"/>
            <a:r>
              <a:rPr lang="en-US">
                <a:latin typeface="Bahnschrift Light" panose="020B0502040204020203" pitchFamily="34" charset="0"/>
              </a:rPr>
              <a:t>Subscription Method </a:t>
            </a:r>
            <a:r>
              <a:rPr lang="en-US" err="1">
                <a:latin typeface="Bahnschrift Light" panose="020B0502040204020203" pitchFamily="34" charset="0"/>
              </a:rPr>
              <a:t>dibagi</a:t>
            </a:r>
            <a:r>
              <a:rPr lang="en-US">
                <a:latin typeface="Bahnschrift Light" panose="020B0502040204020203" pitchFamily="34" charset="0"/>
              </a:rPr>
              <a:t> </a:t>
            </a:r>
            <a:r>
              <a:rPr lang="en-US" err="1">
                <a:latin typeface="Bahnschrift Light" panose="020B0502040204020203" pitchFamily="34" charset="0"/>
              </a:rPr>
              <a:t>menjadi</a:t>
            </a:r>
            <a:r>
              <a:rPr lang="en-US">
                <a:latin typeface="Bahnschrift Light" panose="020B0502040204020203" pitchFamily="34" charset="0"/>
              </a:rPr>
              <a:t> 2 ( Lite Subscription &amp; Premium Subscription ).</a:t>
            </a:r>
          </a:p>
          <a:p>
            <a:pPr lvl="0"/>
            <a:r>
              <a:rPr lang="en-US">
                <a:latin typeface="Bahnschrift Light" panose="020B0502040204020203" pitchFamily="34" charset="0"/>
              </a:rPr>
              <a:t>Varian Product yang </a:t>
            </a:r>
            <a:r>
              <a:rPr lang="en-US" err="1">
                <a:latin typeface="Bahnschrift Light" panose="020B0502040204020203" pitchFamily="34" charset="0"/>
              </a:rPr>
              <a:t>disediakan</a:t>
            </a:r>
            <a:r>
              <a:rPr lang="en-US">
                <a:latin typeface="Bahnschrift Light" panose="020B0502040204020203" pitchFamily="34" charset="0"/>
              </a:rPr>
              <a:t> </a:t>
            </a:r>
            <a:r>
              <a:rPr lang="en-US" err="1">
                <a:latin typeface="Bahnschrift Light" panose="020B0502040204020203" pitchFamily="34" charset="0"/>
              </a:rPr>
              <a:t>cukup</a:t>
            </a:r>
            <a:r>
              <a:rPr lang="en-US">
                <a:latin typeface="Bahnschrift Light" panose="020B0502040204020203" pitchFamily="34" charset="0"/>
              </a:rPr>
              <a:t> </a:t>
            </a:r>
            <a:r>
              <a:rPr lang="en-US" err="1">
                <a:latin typeface="Bahnschrift Light" panose="020B0502040204020203" pitchFamily="34" charset="0"/>
              </a:rPr>
              <a:t>banyak</a:t>
            </a:r>
            <a:r>
              <a:rPr lang="en-US">
                <a:latin typeface="Bahnschrift Light" panose="020B0502040204020203" pitchFamily="34" charset="0"/>
              </a:rPr>
              <a:t>.</a:t>
            </a:r>
          </a:p>
          <a:p>
            <a:pPr lvl="0"/>
            <a:r>
              <a:rPr lang="en-US" err="1">
                <a:latin typeface="Bahnschrift Light" panose="020B0502040204020203" pitchFamily="34" charset="0"/>
              </a:rPr>
              <a:t>Bekerja</a:t>
            </a:r>
            <a:r>
              <a:rPr lang="en-US">
                <a:latin typeface="Bahnschrift Light" panose="020B0502040204020203" pitchFamily="34" charset="0"/>
              </a:rPr>
              <a:t> </a:t>
            </a:r>
            <a:r>
              <a:rPr lang="en-US" err="1">
                <a:latin typeface="Bahnschrift Light" panose="020B0502040204020203" pitchFamily="34" charset="0"/>
              </a:rPr>
              <a:t>sama</a:t>
            </a:r>
            <a:r>
              <a:rPr lang="en-US">
                <a:latin typeface="Bahnschrift Light" panose="020B0502040204020203" pitchFamily="34" charset="0"/>
              </a:rPr>
              <a:t> </a:t>
            </a:r>
            <a:r>
              <a:rPr lang="en-US" err="1">
                <a:latin typeface="Bahnschrift Light" panose="020B0502040204020203" pitchFamily="34" charset="0"/>
              </a:rPr>
              <a:t>dengan</a:t>
            </a:r>
            <a:r>
              <a:rPr lang="en-US">
                <a:latin typeface="Bahnschrift Light" panose="020B0502040204020203" pitchFamily="34" charset="0"/>
              </a:rPr>
              <a:t> designer </a:t>
            </a:r>
            <a:r>
              <a:rPr lang="en-US" err="1">
                <a:latin typeface="Bahnschrift Light" panose="020B0502040204020203" pitchFamily="34" charset="0"/>
              </a:rPr>
              <a:t>untuk</a:t>
            </a:r>
            <a:r>
              <a:rPr lang="en-US">
                <a:latin typeface="Bahnschrift Light" panose="020B0502040204020203" pitchFamily="34" charset="0"/>
              </a:rPr>
              <a:t> </a:t>
            </a:r>
            <a:r>
              <a:rPr lang="en-US" err="1">
                <a:latin typeface="Bahnschrift Light" panose="020B0502040204020203" pitchFamily="34" charset="0"/>
              </a:rPr>
              <a:t>menyuplai</a:t>
            </a:r>
            <a:r>
              <a:rPr lang="en-US">
                <a:latin typeface="Bahnschrift Light" panose="020B0502040204020203" pitchFamily="34" charset="0"/>
              </a:rPr>
              <a:t> </a:t>
            </a:r>
            <a:r>
              <a:rPr lang="en-US" err="1">
                <a:latin typeface="Bahnschrift Light" panose="020B0502040204020203" pitchFamily="34" charset="0"/>
              </a:rPr>
              <a:t>produknya</a:t>
            </a:r>
            <a:r>
              <a:rPr lang="en-US">
                <a:latin typeface="Bahnschrift Light" panose="020B0502040204020203" pitchFamily="34" charset="0"/>
              </a:rPr>
              <a:t> </a:t>
            </a:r>
            <a:r>
              <a:rPr lang="en-US" err="1">
                <a:latin typeface="Bahnschrift Light" panose="020B0502040204020203" pitchFamily="34" charset="0"/>
              </a:rPr>
              <a:t>ke</a:t>
            </a:r>
            <a:r>
              <a:rPr lang="en-US">
                <a:latin typeface="Bahnschrift Light" panose="020B0502040204020203" pitchFamily="34" charset="0"/>
              </a:rPr>
              <a:t> Style Theory.</a:t>
            </a:r>
          </a:p>
          <a:p>
            <a:pPr lvl="0"/>
            <a:r>
              <a:rPr lang="en-US" err="1">
                <a:latin typeface="Bahnschrift Light" panose="020B0502040204020203" pitchFamily="34" charset="0"/>
              </a:rPr>
              <a:t>Kehigenisan</a:t>
            </a:r>
            <a:r>
              <a:rPr lang="en-US">
                <a:latin typeface="Bahnschrift Light" panose="020B0502040204020203" pitchFamily="34" charset="0"/>
              </a:rPr>
              <a:t> </a:t>
            </a:r>
            <a:r>
              <a:rPr lang="en-US" err="1">
                <a:latin typeface="Bahnschrift Light" panose="020B0502040204020203" pitchFamily="34" charset="0"/>
              </a:rPr>
              <a:t>dari</a:t>
            </a:r>
            <a:r>
              <a:rPr lang="en-US">
                <a:latin typeface="Bahnschrift Light" panose="020B0502040204020203" pitchFamily="34" charset="0"/>
              </a:rPr>
              <a:t> </a:t>
            </a:r>
            <a:r>
              <a:rPr lang="en-US" err="1">
                <a:latin typeface="Bahnschrift Light" panose="020B0502040204020203" pitchFamily="34" charset="0"/>
              </a:rPr>
              <a:t>produk</a:t>
            </a:r>
            <a:r>
              <a:rPr lang="en-US">
                <a:latin typeface="Bahnschrift Light" panose="020B0502040204020203" pitchFamily="34" charset="0"/>
              </a:rPr>
              <a:t> yang </a:t>
            </a:r>
            <a:r>
              <a:rPr lang="en-US" err="1">
                <a:latin typeface="Bahnschrift Light" panose="020B0502040204020203" pitchFamily="34" charset="0"/>
              </a:rPr>
              <a:t>disewakan</a:t>
            </a:r>
            <a:r>
              <a:rPr lang="en-US">
                <a:latin typeface="Bahnschrift Light" panose="020B0502040204020203" pitchFamily="34" charset="0"/>
              </a:rPr>
              <a:t> </a:t>
            </a:r>
            <a:r>
              <a:rPr lang="en-US" err="1">
                <a:latin typeface="Bahnschrift Light" panose="020B0502040204020203" pitchFamily="34" charset="0"/>
              </a:rPr>
              <a:t>terjaga</a:t>
            </a:r>
            <a:r>
              <a:rPr lang="en-US">
                <a:latin typeface="Bahnschrift Light" panose="020B0502040204020203" pitchFamily="34" charset="0"/>
              </a:rPr>
              <a:t> </a:t>
            </a:r>
            <a:r>
              <a:rPr lang="en-US" err="1">
                <a:latin typeface="Bahnschrift Light" panose="020B0502040204020203" pitchFamily="34" charset="0"/>
              </a:rPr>
              <a:t>karena</a:t>
            </a:r>
            <a:r>
              <a:rPr lang="en-US">
                <a:latin typeface="Bahnschrift Light" panose="020B0502040204020203" pitchFamily="34" charset="0"/>
              </a:rPr>
              <a:t> </a:t>
            </a:r>
            <a:r>
              <a:rPr lang="en-US" err="1">
                <a:latin typeface="Bahnschrift Light" panose="020B0502040204020203" pitchFamily="34" charset="0"/>
              </a:rPr>
              <a:t>sebelum</a:t>
            </a:r>
            <a:r>
              <a:rPr lang="en-US">
                <a:latin typeface="Bahnschrift Light" panose="020B0502040204020203" pitchFamily="34" charset="0"/>
              </a:rPr>
              <a:t> dan </a:t>
            </a:r>
            <a:r>
              <a:rPr lang="en-US" err="1">
                <a:latin typeface="Bahnschrift Light" panose="020B0502040204020203" pitchFamily="34" charset="0"/>
              </a:rPr>
              <a:t>setelah</a:t>
            </a:r>
            <a:r>
              <a:rPr lang="en-US">
                <a:latin typeface="Bahnschrift Light" panose="020B0502040204020203" pitchFamily="34" charset="0"/>
              </a:rPr>
              <a:t> di </a:t>
            </a:r>
            <a:r>
              <a:rPr lang="en-US" err="1">
                <a:latin typeface="Bahnschrift Light" panose="020B0502040204020203" pitchFamily="34" charset="0"/>
              </a:rPr>
              <a:t>sewakan</a:t>
            </a:r>
            <a:r>
              <a:rPr lang="en-US">
                <a:latin typeface="Bahnschrift Light" panose="020B0502040204020203" pitchFamily="34" charset="0"/>
              </a:rPr>
              <a:t> </a:t>
            </a:r>
            <a:r>
              <a:rPr lang="en-US" err="1">
                <a:latin typeface="Bahnschrift Light" panose="020B0502040204020203" pitchFamily="34" charset="0"/>
              </a:rPr>
              <a:t>produk</a:t>
            </a:r>
            <a:r>
              <a:rPr lang="en-US">
                <a:latin typeface="Bahnschrift Light" panose="020B0502040204020203" pitchFamily="34" charset="0"/>
              </a:rPr>
              <a:t> </a:t>
            </a:r>
            <a:r>
              <a:rPr lang="en-US" err="1">
                <a:latin typeface="Bahnschrift Light" panose="020B0502040204020203" pitchFamily="34" charset="0"/>
              </a:rPr>
              <a:t>tsb</a:t>
            </a:r>
            <a:r>
              <a:rPr lang="en-US">
                <a:latin typeface="Bahnschrift Light" panose="020B0502040204020203" pitchFamily="34" charset="0"/>
              </a:rPr>
              <a:t> </a:t>
            </a:r>
            <a:r>
              <a:rPr lang="en-US" err="1">
                <a:latin typeface="Bahnschrift Light" panose="020B0502040204020203" pitchFamily="34" charset="0"/>
              </a:rPr>
              <a:t>disterilkan</a:t>
            </a:r>
            <a:r>
              <a:rPr lang="en-US">
                <a:latin typeface="Bahnschrift Light" panose="020B0502040204020203" pitchFamily="34" charset="0"/>
              </a:rPr>
              <a:t>.</a:t>
            </a:r>
          </a:p>
          <a:p>
            <a:pPr lvl="0"/>
            <a:r>
              <a:rPr lang="en-US" err="1">
                <a:latin typeface="Bahnschrift Light" panose="020B0502040204020203" pitchFamily="34" charset="0"/>
              </a:rPr>
              <a:t>Produk</a:t>
            </a:r>
            <a:r>
              <a:rPr lang="en-US">
                <a:latin typeface="Bahnschrift Light" panose="020B0502040204020203" pitchFamily="34" charset="0"/>
              </a:rPr>
              <a:t> yang </a:t>
            </a:r>
            <a:r>
              <a:rPr lang="en-US" err="1">
                <a:latin typeface="Bahnschrift Light" panose="020B0502040204020203" pitchFamily="34" charset="0"/>
              </a:rPr>
              <a:t>telah</a:t>
            </a:r>
            <a:r>
              <a:rPr lang="en-US">
                <a:latin typeface="Bahnschrift Light" panose="020B0502040204020203" pitchFamily="34" charset="0"/>
              </a:rPr>
              <a:t> </a:t>
            </a:r>
            <a:r>
              <a:rPr lang="en-US" err="1">
                <a:latin typeface="Bahnschrift Light" panose="020B0502040204020203" pitchFamily="34" charset="0"/>
              </a:rPr>
              <a:t>disewakan</a:t>
            </a:r>
            <a:r>
              <a:rPr lang="en-US">
                <a:latin typeface="Bahnschrift Light" panose="020B0502040204020203" pitchFamily="34" charset="0"/>
              </a:rPr>
              <a:t> </a:t>
            </a:r>
            <a:r>
              <a:rPr lang="en-US" err="1">
                <a:latin typeface="Bahnschrift Light" panose="020B0502040204020203" pitchFamily="34" charset="0"/>
              </a:rPr>
              <a:t>dikirim</a:t>
            </a:r>
            <a:r>
              <a:rPr lang="en-US">
                <a:latin typeface="Bahnschrift Light" panose="020B0502040204020203" pitchFamily="34" charset="0"/>
              </a:rPr>
              <a:t> </a:t>
            </a:r>
            <a:r>
              <a:rPr lang="en-US" err="1">
                <a:latin typeface="Bahnschrift Light" panose="020B0502040204020203" pitchFamily="34" charset="0"/>
              </a:rPr>
              <a:t>ke</a:t>
            </a:r>
            <a:r>
              <a:rPr lang="en-US">
                <a:latin typeface="Bahnschrift Light" panose="020B0502040204020203" pitchFamily="34" charset="0"/>
              </a:rPr>
              <a:t> </a:t>
            </a:r>
            <a:r>
              <a:rPr lang="en-US" err="1">
                <a:latin typeface="Bahnschrift Light" panose="020B0502040204020203" pitchFamily="34" charset="0"/>
              </a:rPr>
              <a:t>pelanggan</a:t>
            </a:r>
            <a:r>
              <a:rPr lang="en-US">
                <a:latin typeface="Bahnschrift Light" panose="020B0502040204020203" pitchFamily="34" charset="0"/>
              </a:rPr>
              <a:t> </a:t>
            </a:r>
            <a:r>
              <a:rPr lang="en-US" err="1">
                <a:latin typeface="Bahnschrift Light" panose="020B0502040204020203" pitchFamily="34" charset="0"/>
              </a:rPr>
              <a:t>menggunakan</a:t>
            </a:r>
            <a:r>
              <a:rPr lang="en-US">
                <a:latin typeface="Bahnschrift Light" panose="020B0502040204020203" pitchFamily="34" charset="0"/>
              </a:rPr>
              <a:t> </a:t>
            </a:r>
            <a:r>
              <a:rPr lang="en-US" err="1">
                <a:latin typeface="Bahnschrift Light" panose="020B0502040204020203" pitchFamily="34" charset="0"/>
              </a:rPr>
              <a:t>tas</a:t>
            </a:r>
            <a:r>
              <a:rPr lang="en-US">
                <a:latin typeface="Bahnschrift Light" panose="020B0502040204020203" pitchFamily="34" charset="0"/>
              </a:rPr>
              <a:t> </a:t>
            </a:r>
            <a:r>
              <a:rPr lang="en-US" err="1">
                <a:latin typeface="Bahnschrift Light" panose="020B0502040204020203" pitchFamily="34" charset="0"/>
              </a:rPr>
              <a:t>dari</a:t>
            </a:r>
            <a:r>
              <a:rPr lang="en-US">
                <a:latin typeface="Bahnschrift Light" panose="020B0502040204020203" pitchFamily="34" charset="0"/>
              </a:rPr>
              <a:t> style theory yang </a:t>
            </a:r>
            <a:r>
              <a:rPr lang="en-US" err="1">
                <a:latin typeface="Bahnschrift Light" panose="020B0502040204020203" pitchFamily="34" charset="0"/>
              </a:rPr>
              <a:t>menambah</a:t>
            </a:r>
            <a:r>
              <a:rPr lang="en-US">
                <a:latin typeface="Bahnschrift Light" panose="020B0502040204020203" pitchFamily="34" charset="0"/>
              </a:rPr>
              <a:t> </a:t>
            </a:r>
            <a:r>
              <a:rPr lang="en-US" err="1">
                <a:latin typeface="Bahnschrift Light" panose="020B0502040204020203" pitchFamily="34" charset="0"/>
              </a:rPr>
              <a:t>kesan</a:t>
            </a:r>
            <a:r>
              <a:rPr lang="en-US">
                <a:latin typeface="Bahnschrift Light" panose="020B0502040204020203" pitchFamily="34" charset="0"/>
              </a:rPr>
              <a:t> professional </a:t>
            </a:r>
            <a:r>
              <a:rPr lang="en-US" err="1">
                <a:latin typeface="Bahnschrift Light" panose="020B0502040204020203" pitchFamily="34" charset="0"/>
              </a:rPr>
              <a:t>dari</a:t>
            </a:r>
            <a:r>
              <a:rPr lang="en-US">
                <a:latin typeface="Bahnschrift Light" panose="020B0502040204020203" pitchFamily="34" charset="0"/>
              </a:rPr>
              <a:t> </a:t>
            </a:r>
            <a:r>
              <a:rPr lang="en-US" err="1">
                <a:latin typeface="Bahnschrift Light" panose="020B0502040204020203" pitchFamily="34" charset="0"/>
              </a:rPr>
              <a:t>aplikasi</a:t>
            </a:r>
            <a:r>
              <a:rPr lang="en-US">
                <a:latin typeface="Bahnschrift Light" panose="020B0502040204020203" pitchFamily="34" charset="0"/>
              </a:rPr>
              <a:t> </a:t>
            </a:r>
            <a:r>
              <a:rPr lang="en-US" err="1">
                <a:latin typeface="Bahnschrift Light" panose="020B0502040204020203" pitchFamily="34" charset="0"/>
              </a:rPr>
              <a:t>tsb</a:t>
            </a:r>
            <a:r>
              <a:rPr lang="en-US">
                <a:latin typeface="Bahnschrift Light" panose="020B0502040204020203" pitchFamily="34" charset="0"/>
              </a:rPr>
              <a:t>.</a:t>
            </a:r>
          </a:p>
          <a:p>
            <a:endParaRPr lang="en-US" b="1"/>
          </a:p>
        </p:txBody>
      </p:sp>
    </p:spTree>
    <p:extLst>
      <p:ext uri="{BB962C8B-B14F-4D97-AF65-F5344CB8AC3E}">
        <p14:creationId xmlns:p14="http://schemas.microsoft.com/office/powerpoint/2010/main" val="24190161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B39BB3-10C1-4A30-9D02-7F620815547E}"/>
              </a:ext>
            </a:extLst>
          </p:cNvPr>
          <p:cNvSpPr>
            <a:spLocks noGrp="1"/>
          </p:cNvSpPr>
          <p:nvPr>
            <p:ph type="title"/>
          </p:nvPr>
        </p:nvSpPr>
        <p:spPr>
          <a:xfrm>
            <a:off x="689057" y="644769"/>
            <a:ext cx="8596668" cy="1320800"/>
          </a:xfrm>
        </p:spPr>
        <p:txBody>
          <a:bodyPr/>
          <a:lstStyle/>
          <a:p>
            <a:r>
              <a:rPr lang="en-US">
                <a:ea typeface="+mj-lt"/>
                <a:cs typeface="+mj-lt"/>
              </a:rPr>
              <a:t>Style Theory</a:t>
            </a:r>
            <a:endParaRPr lang="en-US"/>
          </a:p>
        </p:txBody>
      </p:sp>
      <p:sp>
        <p:nvSpPr>
          <p:cNvPr id="3" name="Content Placeholder 2">
            <a:extLst>
              <a:ext uri="{FF2B5EF4-FFF2-40B4-BE49-F238E27FC236}">
                <a16:creationId xmlns:a16="http://schemas.microsoft.com/office/drawing/2014/main" xmlns="" id="{3B217A83-5D72-43ED-9E2F-5DBD0E11DD45}"/>
              </a:ext>
            </a:extLst>
          </p:cNvPr>
          <p:cNvSpPr>
            <a:spLocks noGrp="1"/>
          </p:cNvSpPr>
          <p:nvPr>
            <p:ph idx="1"/>
          </p:nvPr>
        </p:nvSpPr>
        <p:spPr>
          <a:xfrm>
            <a:off x="689057" y="2195758"/>
            <a:ext cx="8596668" cy="3880773"/>
          </a:xfrm>
        </p:spPr>
        <p:txBody>
          <a:bodyPr/>
          <a:lstStyle/>
          <a:p>
            <a:pPr marL="0" indent="0">
              <a:buNone/>
            </a:pPr>
            <a:r>
              <a:rPr lang="en-US" b="1" err="1"/>
              <a:t>Kekurangan</a:t>
            </a:r>
            <a:r>
              <a:rPr lang="en-US" b="1"/>
              <a:t> :</a:t>
            </a:r>
          </a:p>
          <a:p>
            <a:pPr lvl="0"/>
            <a:r>
              <a:rPr lang="en-US" err="1">
                <a:latin typeface="Bahnschrift Light" panose="020B0502040204020203" pitchFamily="34" charset="0"/>
              </a:rPr>
              <a:t>Hanya</a:t>
            </a:r>
            <a:r>
              <a:rPr lang="en-US">
                <a:latin typeface="Bahnschrift Light" panose="020B0502040204020203" pitchFamily="34" charset="0"/>
              </a:rPr>
              <a:t> </a:t>
            </a:r>
            <a:r>
              <a:rPr lang="en-US" err="1">
                <a:latin typeface="Bahnschrift Light" panose="020B0502040204020203" pitchFamily="34" charset="0"/>
              </a:rPr>
              <a:t>menyediakan</a:t>
            </a:r>
            <a:r>
              <a:rPr lang="en-US">
                <a:latin typeface="Bahnschrift Light" panose="020B0502040204020203" pitchFamily="34" charset="0"/>
              </a:rPr>
              <a:t> </a:t>
            </a:r>
            <a:r>
              <a:rPr lang="en-US" err="1">
                <a:latin typeface="Bahnschrift Light" panose="020B0502040204020203" pitchFamily="34" charset="0"/>
              </a:rPr>
              <a:t>pakaian</a:t>
            </a:r>
            <a:r>
              <a:rPr lang="en-US">
                <a:latin typeface="Bahnschrift Light" panose="020B0502040204020203" pitchFamily="34" charset="0"/>
              </a:rPr>
              <a:t> </a:t>
            </a:r>
            <a:r>
              <a:rPr lang="en-US" err="1">
                <a:latin typeface="Bahnschrift Light" panose="020B0502040204020203" pitchFamily="34" charset="0"/>
              </a:rPr>
              <a:t>wanita</a:t>
            </a:r>
            <a:r>
              <a:rPr lang="en-US">
                <a:latin typeface="Bahnschrift Light" panose="020B0502040204020203" pitchFamily="34" charset="0"/>
              </a:rPr>
              <a:t>.</a:t>
            </a:r>
          </a:p>
          <a:p>
            <a:pPr lvl="0"/>
            <a:r>
              <a:rPr lang="en-US">
                <a:latin typeface="Bahnschrift Light" panose="020B0502040204020203" pitchFamily="34" charset="0"/>
              </a:rPr>
              <a:t>Proses Delivery </a:t>
            </a:r>
            <a:r>
              <a:rPr lang="en-US" err="1">
                <a:latin typeface="Bahnschrift Light" panose="020B0502040204020203" pitchFamily="34" charset="0"/>
              </a:rPr>
              <a:t>Produk</a:t>
            </a:r>
            <a:r>
              <a:rPr lang="en-US">
                <a:latin typeface="Bahnschrift Light" panose="020B0502040204020203" pitchFamily="34" charset="0"/>
              </a:rPr>
              <a:t> yang lama ( 3 – 6 </a:t>
            </a:r>
            <a:r>
              <a:rPr lang="en-US" err="1">
                <a:latin typeface="Bahnschrift Light" panose="020B0502040204020203" pitchFamily="34" charset="0"/>
              </a:rPr>
              <a:t>hari</a:t>
            </a:r>
            <a:r>
              <a:rPr lang="en-US">
                <a:latin typeface="Bahnschrift Light" panose="020B0502040204020203" pitchFamily="34" charset="0"/>
              </a:rPr>
              <a:t> )</a:t>
            </a:r>
          </a:p>
          <a:p>
            <a:pPr lvl="0"/>
            <a:r>
              <a:rPr lang="en-US">
                <a:latin typeface="Bahnschrift Light" panose="020B0502040204020203" pitchFamily="34" charset="0"/>
              </a:rPr>
              <a:t>User </a:t>
            </a:r>
            <a:r>
              <a:rPr lang="en-US" err="1">
                <a:latin typeface="Bahnschrift Light" panose="020B0502040204020203" pitchFamily="34" charset="0"/>
              </a:rPr>
              <a:t>harus</a:t>
            </a:r>
            <a:r>
              <a:rPr lang="en-US">
                <a:latin typeface="Bahnschrift Light" panose="020B0502040204020203" pitchFamily="34" charset="0"/>
              </a:rPr>
              <a:t> subscribe </a:t>
            </a:r>
            <a:r>
              <a:rPr lang="en-US" err="1">
                <a:latin typeface="Bahnschrift Light" panose="020B0502040204020203" pitchFamily="34" charset="0"/>
              </a:rPr>
              <a:t>terlebih</a:t>
            </a:r>
            <a:r>
              <a:rPr lang="en-US">
                <a:latin typeface="Bahnschrift Light" panose="020B0502040204020203" pitchFamily="34" charset="0"/>
              </a:rPr>
              <a:t> </a:t>
            </a:r>
            <a:r>
              <a:rPr lang="en-US" err="1">
                <a:latin typeface="Bahnschrift Light" panose="020B0502040204020203" pitchFamily="34" charset="0"/>
              </a:rPr>
              <a:t>dahulu</a:t>
            </a:r>
            <a:r>
              <a:rPr lang="en-US">
                <a:latin typeface="Bahnschrift Light" panose="020B0502040204020203" pitchFamily="34" charset="0"/>
              </a:rPr>
              <a:t> </a:t>
            </a:r>
            <a:r>
              <a:rPr lang="en-US" err="1">
                <a:latin typeface="Bahnschrift Light" panose="020B0502040204020203" pitchFamily="34" charset="0"/>
              </a:rPr>
              <a:t>sebelum</a:t>
            </a:r>
            <a:r>
              <a:rPr lang="en-US">
                <a:latin typeface="Bahnschrift Light" panose="020B0502040204020203" pitchFamily="34" charset="0"/>
              </a:rPr>
              <a:t> </a:t>
            </a:r>
            <a:r>
              <a:rPr lang="en-US" err="1">
                <a:latin typeface="Bahnschrift Light" panose="020B0502040204020203" pitchFamily="34" charset="0"/>
              </a:rPr>
              <a:t>menyewa</a:t>
            </a:r>
            <a:endParaRPr lang="en-US">
              <a:latin typeface="Bahnschrift Light" panose="020B0502040204020203" pitchFamily="34" charset="0"/>
            </a:endParaRPr>
          </a:p>
          <a:p>
            <a:pPr lvl="0"/>
            <a:r>
              <a:rPr lang="en-US" err="1">
                <a:latin typeface="Bahnschrift Light" panose="020B0502040204020203" pitchFamily="34" charset="0"/>
              </a:rPr>
              <a:t>Hanya</a:t>
            </a:r>
            <a:r>
              <a:rPr lang="en-US">
                <a:latin typeface="Bahnschrift Light" panose="020B0502040204020203" pitchFamily="34" charset="0"/>
              </a:rPr>
              <a:t> </a:t>
            </a:r>
            <a:r>
              <a:rPr lang="en-US" err="1">
                <a:latin typeface="Bahnschrift Light" panose="020B0502040204020203" pitchFamily="34" charset="0"/>
              </a:rPr>
              <a:t>menyewakan</a:t>
            </a:r>
            <a:r>
              <a:rPr lang="en-US">
                <a:latin typeface="Bahnschrift Light" panose="020B0502040204020203" pitchFamily="34" charset="0"/>
              </a:rPr>
              <a:t> </a:t>
            </a:r>
            <a:r>
              <a:rPr lang="en-US" err="1">
                <a:latin typeface="Bahnschrift Light" panose="020B0502040204020203" pitchFamily="34" charset="0"/>
              </a:rPr>
              <a:t>produk</a:t>
            </a:r>
            <a:r>
              <a:rPr lang="en-US">
                <a:latin typeface="Bahnschrift Light" panose="020B0502040204020203" pitchFamily="34" charset="0"/>
              </a:rPr>
              <a:t> designer </a:t>
            </a:r>
            <a:r>
              <a:rPr lang="en-US" err="1">
                <a:latin typeface="Bahnschrift Light" panose="020B0502040204020203" pitchFamily="34" charset="0"/>
              </a:rPr>
              <a:t>saja</a:t>
            </a:r>
            <a:r>
              <a:rPr lang="en-US">
                <a:latin typeface="Bahnschrift Light" panose="020B0502040204020203" pitchFamily="34" charset="0"/>
              </a:rPr>
              <a:t>.</a:t>
            </a:r>
          </a:p>
          <a:p>
            <a:pPr marL="0" indent="0">
              <a:buNone/>
            </a:pPr>
            <a:endParaRPr lang="en-US"/>
          </a:p>
        </p:txBody>
      </p:sp>
    </p:spTree>
    <p:extLst>
      <p:ext uri="{BB962C8B-B14F-4D97-AF65-F5344CB8AC3E}">
        <p14:creationId xmlns:p14="http://schemas.microsoft.com/office/powerpoint/2010/main" val="16253478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F0909E-ED4A-4397-9AAE-856C1DABEC99}"/>
              </a:ext>
            </a:extLst>
          </p:cNvPr>
          <p:cNvSpPr>
            <a:spLocks noGrp="1"/>
          </p:cNvSpPr>
          <p:nvPr>
            <p:ph type="title"/>
          </p:nvPr>
        </p:nvSpPr>
        <p:spPr>
          <a:xfrm>
            <a:off x="677334" y="609600"/>
            <a:ext cx="8596668" cy="691662"/>
          </a:xfrm>
        </p:spPr>
        <p:txBody>
          <a:bodyPr>
            <a:normAutofit fontScale="90000"/>
          </a:bodyPr>
          <a:lstStyle/>
          <a:p>
            <a:r>
              <a:rPr lang="en-US" err="1"/>
              <a:t>Rentique</a:t>
            </a:r>
            <a:r>
              <a:rPr lang="en-US"/>
              <a:t> </a:t>
            </a:r>
            <a:br>
              <a:rPr lang="en-US"/>
            </a:br>
            <a:endParaRPr lang="en-US"/>
          </a:p>
        </p:txBody>
      </p:sp>
      <p:sp>
        <p:nvSpPr>
          <p:cNvPr id="3" name="Content Placeholder 2">
            <a:extLst>
              <a:ext uri="{FF2B5EF4-FFF2-40B4-BE49-F238E27FC236}">
                <a16:creationId xmlns:a16="http://schemas.microsoft.com/office/drawing/2014/main" xmlns="" id="{5C3686C4-C7F9-4805-BF07-1DE7C799F83B}"/>
              </a:ext>
            </a:extLst>
          </p:cNvPr>
          <p:cNvSpPr>
            <a:spLocks noGrp="1"/>
          </p:cNvSpPr>
          <p:nvPr>
            <p:ph idx="1"/>
          </p:nvPr>
        </p:nvSpPr>
        <p:spPr>
          <a:xfrm>
            <a:off x="677334" y="1594339"/>
            <a:ext cx="8596668" cy="4447024"/>
          </a:xfrm>
        </p:spPr>
        <p:txBody>
          <a:bodyPr/>
          <a:lstStyle/>
          <a:p>
            <a:pPr marL="0" indent="0">
              <a:buNone/>
            </a:pPr>
            <a:r>
              <a:rPr lang="en-US" b="1" err="1"/>
              <a:t>Kelebihan</a:t>
            </a:r>
            <a:r>
              <a:rPr lang="en-US" b="1"/>
              <a:t> : </a:t>
            </a:r>
          </a:p>
          <a:p>
            <a:pPr lvl="0"/>
            <a:r>
              <a:rPr lang="en-US" err="1">
                <a:latin typeface="Bahnschrift Light" panose="020B0502040204020203" pitchFamily="34" charset="0"/>
              </a:rPr>
              <a:t>Produk</a:t>
            </a:r>
            <a:r>
              <a:rPr lang="en-US">
                <a:latin typeface="Bahnschrift Light" panose="020B0502040204020203" pitchFamily="34" charset="0"/>
              </a:rPr>
              <a:t> yang </a:t>
            </a:r>
            <a:r>
              <a:rPr lang="en-US" err="1">
                <a:latin typeface="Bahnschrift Light" panose="020B0502040204020203" pitchFamily="34" charset="0"/>
              </a:rPr>
              <a:t>disediakan</a:t>
            </a:r>
            <a:r>
              <a:rPr lang="en-US">
                <a:latin typeface="Bahnschrift Light" panose="020B0502040204020203" pitchFamily="34" charset="0"/>
              </a:rPr>
              <a:t> </a:t>
            </a:r>
            <a:r>
              <a:rPr lang="en-US" err="1">
                <a:latin typeface="Bahnschrift Light" panose="020B0502040204020203" pitchFamily="34" charset="0"/>
              </a:rPr>
              <a:t>lebih</a:t>
            </a:r>
            <a:r>
              <a:rPr lang="en-US">
                <a:latin typeface="Bahnschrift Light" panose="020B0502040204020203" pitchFamily="34" charset="0"/>
              </a:rPr>
              <a:t> </a:t>
            </a:r>
            <a:r>
              <a:rPr lang="en-US" err="1">
                <a:latin typeface="Bahnschrift Light" panose="020B0502040204020203" pitchFamily="34" charset="0"/>
              </a:rPr>
              <a:t>banyak</a:t>
            </a:r>
            <a:r>
              <a:rPr lang="en-US">
                <a:latin typeface="Bahnschrift Light" panose="020B0502040204020203" pitchFamily="34" charset="0"/>
              </a:rPr>
              <a:t>.</a:t>
            </a:r>
          </a:p>
          <a:p>
            <a:pPr lvl="0"/>
            <a:r>
              <a:rPr lang="en-US">
                <a:latin typeface="Bahnschrift Light" panose="020B0502040204020203" pitchFamily="34" charset="0"/>
              </a:rPr>
              <a:t>Varian </a:t>
            </a:r>
            <a:r>
              <a:rPr lang="en-US" err="1">
                <a:latin typeface="Bahnschrift Light" panose="020B0502040204020203" pitchFamily="34" charset="0"/>
              </a:rPr>
              <a:t>kategori</a:t>
            </a:r>
            <a:r>
              <a:rPr lang="en-US">
                <a:latin typeface="Bahnschrift Light" panose="020B0502040204020203" pitchFamily="34" charset="0"/>
              </a:rPr>
              <a:t> </a:t>
            </a:r>
            <a:r>
              <a:rPr lang="en-US" err="1">
                <a:latin typeface="Bahnschrift Light" panose="020B0502040204020203" pitchFamily="34" charset="0"/>
              </a:rPr>
              <a:t>penyewaan</a:t>
            </a:r>
            <a:r>
              <a:rPr lang="en-US">
                <a:latin typeface="Bahnschrift Light" panose="020B0502040204020203" pitchFamily="34" charset="0"/>
              </a:rPr>
              <a:t> </a:t>
            </a:r>
            <a:r>
              <a:rPr lang="en-US" err="1">
                <a:latin typeface="Bahnschrift Light" panose="020B0502040204020203" pitchFamily="34" charset="0"/>
              </a:rPr>
              <a:t>lebih</a:t>
            </a:r>
            <a:r>
              <a:rPr lang="en-US">
                <a:latin typeface="Bahnschrift Light" panose="020B0502040204020203" pitchFamily="34" charset="0"/>
              </a:rPr>
              <a:t> </a:t>
            </a:r>
            <a:r>
              <a:rPr lang="en-US" err="1">
                <a:latin typeface="Bahnschrift Light" panose="020B0502040204020203" pitchFamily="34" charset="0"/>
              </a:rPr>
              <a:t>menarik</a:t>
            </a:r>
            <a:r>
              <a:rPr lang="en-US">
                <a:latin typeface="Bahnschrift Light" panose="020B0502040204020203" pitchFamily="34" charset="0"/>
              </a:rPr>
              <a:t> (ex : </a:t>
            </a:r>
            <a:r>
              <a:rPr lang="en-US" err="1">
                <a:latin typeface="Bahnschrift Light" panose="020B0502040204020203" pitchFamily="34" charset="0"/>
              </a:rPr>
              <a:t>Graduation,Weeding,Vacation</a:t>
            </a:r>
            <a:r>
              <a:rPr lang="en-US">
                <a:latin typeface="Bahnschrift Light" panose="020B0502040204020203" pitchFamily="34" charset="0"/>
              </a:rPr>
              <a:t>).</a:t>
            </a:r>
          </a:p>
          <a:p>
            <a:pPr lvl="0"/>
            <a:r>
              <a:rPr lang="en-US" err="1">
                <a:latin typeface="Bahnschrift Light" panose="020B0502040204020203" pitchFamily="34" charset="0"/>
              </a:rPr>
              <a:t>Kehigenisan</a:t>
            </a:r>
            <a:r>
              <a:rPr lang="en-US">
                <a:latin typeface="Bahnschrift Light" panose="020B0502040204020203" pitchFamily="34" charset="0"/>
              </a:rPr>
              <a:t> </a:t>
            </a:r>
            <a:r>
              <a:rPr lang="en-US" err="1">
                <a:latin typeface="Bahnschrift Light" panose="020B0502040204020203" pitchFamily="34" charset="0"/>
              </a:rPr>
              <a:t>produk</a:t>
            </a:r>
            <a:r>
              <a:rPr lang="en-US">
                <a:latin typeface="Bahnschrift Light" panose="020B0502040204020203" pitchFamily="34" charset="0"/>
              </a:rPr>
              <a:t> </a:t>
            </a:r>
            <a:r>
              <a:rPr lang="en-US" err="1">
                <a:latin typeface="Bahnschrift Light" panose="020B0502040204020203" pitchFamily="34" charset="0"/>
              </a:rPr>
              <a:t>terjamin</a:t>
            </a:r>
            <a:r>
              <a:rPr lang="en-US">
                <a:latin typeface="Bahnschrift Light" panose="020B0502040204020203" pitchFamily="34" charset="0"/>
              </a:rPr>
              <a:t> </a:t>
            </a:r>
            <a:r>
              <a:rPr lang="en-US" err="1">
                <a:latin typeface="Bahnschrift Light" panose="020B0502040204020203" pitchFamily="34" charset="0"/>
              </a:rPr>
              <a:t>karena</a:t>
            </a:r>
            <a:r>
              <a:rPr lang="en-US">
                <a:latin typeface="Bahnschrift Light" panose="020B0502040204020203" pitchFamily="34" charset="0"/>
              </a:rPr>
              <a:t> </a:t>
            </a:r>
            <a:r>
              <a:rPr lang="en-US" err="1">
                <a:latin typeface="Bahnschrift Light" panose="020B0502040204020203" pitchFamily="34" charset="0"/>
              </a:rPr>
              <a:t>bekerjasama</a:t>
            </a:r>
            <a:r>
              <a:rPr lang="en-US">
                <a:latin typeface="Bahnschrift Light" panose="020B0502040204020203" pitchFamily="34" charset="0"/>
              </a:rPr>
              <a:t> </a:t>
            </a:r>
            <a:r>
              <a:rPr lang="en-US" err="1">
                <a:latin typeface="Bahnschrift Light" panose="020B0502040204020203" pitchFamily="34" charset="0"/>
              </a:rPr>
              <a:t>dengan</a:t>
            </a:r>
            <a:r>
              <a:rPr lang="en-US">
                <a:latin typeface="Bahnschrift Light" panose="020B0502040204020203" pitchFamily="34" charset="0"/>
              </a:rPr>
              <a:t> </a:t>
            </a:r>
            <a:r>
              <a:rPr lang="en-US" err="1">
                <a:latin typeface="Bahnschrift Light" panose="020B0502040204020203" pitchFamily="34" charset="0"/>
              </a:rPr>
              <a:t>perusahaan</a:t>
            </a:r>
            <a:r>
              <a:rPr lang="en-US">
                <a:latin typeface="Bahnschrift Light" panose="020B0502040204020203" pitchFamily="34" charset="0"/>
              </a:rPr>
              <a:t> laundry ( </a:t>
            </a:r>
            <a:r>
              <a:rPr lang="en-US" err="1">
                <a:latin typeface="Bahnschrift Light" panose="020B0502040204020203" pitchFamily="34" charset="0"/>
              </a:rPr>
              <a:t>Vivaglo</a:t>
            </a:r>
            <a:r>
              <a:rPr lang="en-US">
                <a:latin typeface="Bahnschrift Light" panose="020B0502040204020203" pitchFamily="34" charset="0"/>
              </a:rPr>
              <a:t> &amp; </a:t>
            </a:r>
            <a:r>
              <a:rPr lang="en-US" err="1">
                <a:latin typeface="Bahnschrift Light" panose="020B0502040204020203" pitchFamily="34" charset="0"/>
              </a:rPr>
              <a:t>Propre</a:t>
            </a:r>
            <a:r>
              <a:rPr lang="en-US">
                <a:latin typeface="Bahnschrift Light" panose="020B0502040204020203" pitchFamily="34" charset="0"/>
              </a:rPr>
              <a:t>).</a:t>
            </a:r>
          </a:p>
          <a:p>
            <a:pPr lvl="0"/>
            <a:r>
              <a:rPr lang="en-US">
                <a:latin typeface="Bahnschrift Light" panose="020B0502040204020203" pitchFamily="34" charset="0"/>
              </a:rPr>
              <a:t>Bisa </a:t>
            </a:r>
            <a:r>
              <a:rPr lang="en-US" err="1">
                <a:latin typeface="Bahnschrift Light" panose="020B0502040204020203" pitchFamily="34" charset="0"/>
              </a:rPr>
              <a:t>menyewa</a:t>
            </a:r>
            <a:r>
              <a:rPr lang="en-US">
                <a:latin typeface="Bahnschrift Light" panose="020B0502040204020203" pitchFamily="34" charset="0"/>
              </a:rPr>
              <a:t> </a:t>
            </a:r>
            <a:r>
              <a:rPr lang="en-US" err="1">
                <a:latin typeface="Bahnschrift Light" panose="020B0502040204020203" pitchFamily="34" charset="0"/>
              </a:rPr>
              <a:t>produk</a:t>
            </a:r>
            <a:r>
              <a:rPr lang="en-US">
                <a:latin typeface="Bahnschrift Light" panose="020B0502040204020203" pitchFamily="34" charset="0"/>
              </a:rPr>
              <a:t> </a:t>
            </a:r>
            <a:r>
              <a:rPr lang="en-US" err="1">
                <a:latin typeface="Bahnschrift Light" panose="020B0502040204020203" pitchFamily="34" charset="0"/>
              </a:rPr>
              <a:t>tanpa</a:t>
            </a:r>
            <a:r>
              <a:rPr lang="en-US">
                <a:latin typeface="Bahnschrift Light" panose="020B0502040204020203" pitchFamily="34" charset="0"/>
              </a:rPr>
              <a:t> </a:t>
            </a:r>
            <a:r>
              <a:rPr lang="en-US" err="1">
                <a:latin typeface="Bahnschrift Light" panose="020B0502040204020203" pitchFamily="34" charset="0"/>
              </a:rPr>
              <a:t>harus</a:t>
            </a:r>
            <a:r>
              <a:rPr lang="en-US">
                <a:latin typeface="Bahnschrift Light" panose="020B0502040204020203" pitchFamily="34" charset="0"/>
              </a:rPr>
              <a:t> </a:t>
            </a:r>
            <a:r>
              <a:rPr lang="en-US" err="1">
                <a:latin typeface="Bahnschrift Light" panose="020B0502040204020203" pitchFamily="34" charset="0"/>
              </a:rPr>
              <a:t>berlangganan</a:t>
            </a:r>
            <a:r>
              <a:rPr lang="en-US">
                <a:latin typeface="Bahnschrift Light" panose="020B0502040204020203" pitchFamily="34" charset="0"/>
              </a:rPr>
              <a:t> </a:t>
            </a:r>
            <a:r>
              <a:rPr lang="en-US" err="1">
                <a:latin typeface="Bahnschrift Light" panose="020B0502040204020203" pitchFamily="34" charset="0"/>
              </a:rPr>
              <a:t>terlebih</a:t>
            </a:r>
            <a:r>
              <a:rPr lang="en-US">
                <a:latin typeface="Bahnschrift Light" panose="020B0502040204020203" pitchFamily="34" charset="0"/>
              </a:rPr>
              <a:t> </a:t>
            </a:r>
            <a:r>
              <a:rPr lang="en-US" err="1">
                <a:latin typeface="Bahnschrift Light" panose="020B0502040204020203" pitchFamily="34" charset="0"/>
              </a:rPr>
              <a:t>dahulu</a:t>
            </a:r>
            <a:endParaRPr lang="en-US">
              <a:latin typeface="Bahnschrift Light" panose="020B0502040204020203" pitchFamily="34" charset="0"/>
            </a:endParaRPr>
          </a:p>
          <a:p>
            <a:pPr lvl="0"/>
            <a:r>
              <a:rPr lang="en-US" err="1">
                <a:latin typeface="Bahnschrift Light" panose="020B0502040204020203" pitchFamily="34" charset="0"/>
              </a:rPr>
              <a:t>Keaslian</a:t>
            </a:r>
            <a:r>
              <a:rPr lang="en-US">
                <a:latin typeface="Bahnschrift Light" panose="020B0502040204020203" pitchFamily="34" charset="0"/>
              </a:rPr>
              <a:t> </a:t>
            </a:r>
            <a:r>
              <a:rPr lang="en-US" err="1">
                <a:latin typeface="Bahnschrift Light" panose="020B0502040204020203" pitchFamily="34" charset="0"/>
              </a:rPr>
              <a:t>pihak</a:t>
            </a:r>
            <a:r>
              <a:rPr lang="en-US">
                <a:latin typeface="Bahnschrift Light" panose="020B0502040204020203" pitchFamily="34" charset="0"/>
              </a:rPr>
              <a:t> customer </a:t>
            </a:r>
            <a:r>
              <a:rPr lang="en-US" err="1">
                <a:latin typeface="Bahnschrift Light" panose="020B0502040204020203" pitchFamily="34" charset="0"/>
              </a:rPr>
              <a:t>terdata</a:t>
            </a:r>
            <a:r>
              <a:rPr lang="en-US">
                <a:latin typeface="Bahnschrift Light" panose="020B0502040204020203" pitchFamily="34" charset="0"/>
              </a:rPr>
              <a:t> </a:t>
            </a:r>
            <a:r>
              <a:rPr lang="en-US" err="1">
                <a:latin typeface="Bahnschrift Light" panose="020B0502040204020203" pitchFamily="34" charset="0"/>
              </a:rPr>
              <a:t>karena</a:t>
            </a:r>
            <a:r>
              <a:rPr lang="en-US">
                <a:latin typeface="Bahnschrift Light" panose="020B0502040204020203" pitchFamily="34" charset="0"/>
              </a:rPr>
              <a:t> </a:t>
            </a:r>
            <a:r>
              <a:rPr lang="en-US" err="1">
                <a:latin typeface="Bahnschrift Light" panose="020B0502040204020203" pitchFamily="34" charset="0"/>
              </a:rPr>
              <a:t>harus</a:t>
            </a:r>
            <a:r>
              <a:rPr lang="en-US">
                <a:latin typeface="Bahnschrift Light" panose="020B0502040204020203" pitchFamily="34" charset="0"/>
              </a:rPr>
              <a:t> </a:t>
            </a:r>
            <a:r>
              <a:rPr lang="en-US" err="1">
                <a:latin typeface="Bahnschrift Light" panose="020B0502040204020203" pitchFamily="34" charset="0"/>
              </a:rPr>
              <a:t>mendaftarkan</a:t>
            </a:r>
            <a:r>
              <a:rPr lang="en-US">
                <a:latin typeface="Bahnschrift Light" panose="020B0502040204020203" pitchFamily="34" charset="0"/>
              </a:rPr>
              <a:t> KTP </a:t>
            </a:r>
            <a:r>
              <a:rPr lang="en-US" err="1">
                <a:latin typeface="Bahnschrift Light" panose="020B0502040204020203" pitchFamily="34" charset="0"/>
              </a:rPr>
              <a:t>sebelum</a:t>
            </a:r>
            <a:r>
              <a:rPr lang="en-US">
                <a:latin typeface="Bahnschrift Light" panose="020B0502040204020203" pitchFamily="34" charset="0"/>
              </a:rPr>
              <a:t> </a:t>
            </a:r>
            <a:r>
              <a:rPr lang="en-US" err="1">
                <a:latin typeface="Bahnschrift Light" panose="020B0502040204020203" pitchFamily="34" charset="0"/>
              </a:rPr>
              <a:t>menyewa</a:t>
            </a:r>
            <a:r>
              <a:rPr lang="en-US">
                <a:latin typeface="Bahnschrift Light" panose="020B0502040204020203" pitchFamily="34" charset="0"/>
              </a:rPr>
              <a:t>.</a:t>
            </a:r>
          </a:p>
          <a:p>
            <a:pPr lvl="0"/>
            <a:r>
              <a:rPr lang="en-US" err="1">
                <a:latin typeface="Bahnschrift Light" panose="020B0502040204020203" pitchFamily="34" charset="0"/>
              </a:rPr>
              <a:t>Produk</a:t>
            </a:r>
            <a:r>
              <a:rPr lang="en-US">
                <a:latin typeface="Bahnschrift Light" panose="020B0502040204020203" pitchFamily="34" charset="0"/>
              </a:rPr>
              <a:t> </a:t>
            </a:r>
            <a:r>
              <a:rPr lang="en-US" err="1">
                <a:latin typeface="Bahnschrift Light" panose="020B0502040204020203" pitchFamily="34" charset="0"/>
              </a:rPr>
              <a:t>bisa</a:t>
            </a:r>
            <a:r>
              <a:rPr lang="en-US">
                <a:latin typeface="Bahnschrift Light" panose="020B0502040204020203" pitchFamily="34" charset="0"/>
              </a:rPr>
              <a:t> </a:t>
            </a:r>
            <a:r>
              <a:rPr lang="en-US" err="1">
                <a:latin typeface="Bahnschrift Light" panose="020B0502040204020203" pitchFamily="34" charset="0"/>
              </a:rPr>
              <a:t>diambil</a:t>
            </a:r>
            <a:r>
              <a:rPr lang="en-US">
                <a:latin typeface="Bahnschrift Light" panose="020B0502040204020203" pitchFamily="34" charset="0"/>
              </a:rPr>
              <a:t> </a:t>
            </a:r>
            <a:r>
              <a:rPr lang="en-US" err="1">
                <a:latin typeface="Bahnschrift Light" panose="020B0502040204020203" pitchFamily="34" charset="0"/>
              </a:rPr>
              <a:t>langsung</a:t>
            </a:r>
            <a:r>
              <a:rPr lang="en-US">
                <a:latin typeface="Bahnschrift Light" panose="020B0502040204020203" pitchFamily="34" charset="0"/>
              </a:rPr>
              <a:t> </a:t>
            </a:r>
            <a:r>
              <a:rPr lang="en-US" err="1">
                <a:latin typeface="Bahnschrift Light" panose="020B0502040204020203" pitchFamily="34" charset="0"/>
              </a:rPr>
              <a:t>ke</a:t>
            </a:r>
            <a:r>
              <a:rPr lang="en-US">
                <a:latin typeface="Bahnschrift Light" panose="020B0502040204020203" pitchFamily="34" charset="0"/>
              </a:rPr>
              <a:t> </a:t>
            </a:r>
            <a:r>
              <a:rPr lang="en-US" err="1">
                <a:latin typeface="Bahnschrift Light" panose="020B0502040204020203" pitchFamily="34" charset="0"/>
              </a:rPr>
              <a:t>kantor</a:t>
            </a:r>
            <a:r>
              <a:rPr lang="en-US">
                <a:latin typeface="Bahnschrift Light" panose="020B0502040204020203" pitchFamily="34" charset="0"/>
              </a:rPr>
              <a:t> </a:t>
            </a:r>
            <a:r>
              <a:rPr lang="en-US" err="1">
                <a:latin typeface="Bahnschrift Light" panose="020B0502040204020203" pitchFamily="34" charset="0"/>
              </a:rPr>
              <a:t>Rentique</a:t>
            </a:r>
            <a:r>
              <a:rPr lang="en-US">
                <a:latin typeface="Bahnschrift Light" panose="020B0502040204020203" pitchFamily="34" charset="0"/>
              </a:rPr>
              <a:t> / </a:t>
            </a:r>
            <a:r>
              <a:rPr lang="en-US" err="1">
                <a:latin typeface="Bahnschrift Light" panose="020B0502040204020203" pitchFamily="34" charset="0"/>
              </a:rPr>
              <a:t>bisa</a:t>
            </a:r>
            <a:r>
              <a:rPr lang="en-US">
                <a:latin typeface="Bahnschrift Light" panose="020B0502040204020203" pitchFamily="34" charset="0"/>
              </a:rPr>
              <a:t> </a:t>
            </a:r>
            <a:r>
              <a:rPr lang="en-US" err="1">
                <a:latin typeface="Bahnschrift Light" panose="020B0502040204020203" pitchFamily="34" charset="0"/>
              </a:rPr>
              <a:t>dikirim</a:t>
            </a:r>
            <a:r>
              <a:rPr lang="en-US">
                <a:latin typeface="Bahnschrift Light" panose="020B0502040204020203" pitchFamily="34" charset="0"/>
              </a:rPr>
              <a:t> via </a:t>
            </a:r>
            <a:r>
              <a:rPr lang="en-US" err="1">
                <a:latin typeface="Bahnschrift Light" panose="020B0502040204020203" pitchFamily="34" charset="0"/>
              </a:rPr>
              <a:t>Expedisi</a:t>
            </a:r>
            <a:r>
              <a:rPr lang="en-US">
                <a:latin typeface="Bahnschrift Light" panose="020B0502040204020203" pitchFamily="34" charset="0"/>
              </a:rPr>
              <a:t> ( Go-send / JNE </a:t>
            </a:r>
            <a:r>
              <a:rPr lang="en-US" err="1">
                <a:latin typeface="Bahnschrift Light" panose="020B0502040204020203" pitchFamily="34" charset="0"/>
              </a:rPr>
              <a:t>dll</a:t>
            </a:r>
            <a:r>
              <a:rPr lang="en-US">
                <a:latin typeface="Bahnschrift Light" panose="020B0502040204020203" pitchFamily="34" charset="0"/>
              </a:rPr>
              <a:t>)</a:t>
            </a:r>
          </a:p>
          <a:p>
            <a:endParaRPr lang="en-US"/>
          </a:p>
        </p:txBody>
      </p:sp>
    </p:spTree>
    <p:extLst>
      <p:ext uri="{BB962C8B-B14F-4D97-AF65-F5344CB8AC3E}">
        <p14:creationId xmlns:p14="http://schemas.microsoft.com/office/powerpoint/2010/main" val="9132747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13D39D-0252-464B-8FD7-2D9D88A6DD2E}"/>
              </a:ext>
            </a:extLst>
          </p:cNvPr>
          <p:cNvSpPr>
            <a:spLocks noGrp="1"/>
          </p:cNvSpPr>
          <p:nvPr>
            <p:ph type="title"/>
          </p:nvPr>
        </p:nvSpPr>
        <p:spPr/>
        <p:txBody>
          <a:bodyPr/>
          <a:lstStyle/>
          <a:p>
            <a:r>
              <a:rPr lang="en-US" err="1">
                <a:ea typeface="+mj-lt"/>
                <a:cs typeface="+mj-lt"/>
              </a:rPr>
              <a:t>Rentique</a:t>
            </a:r>
            <a:r>
              <a:rPr lang="en-US">
                <a:ea typeface="+mj-lt"/>
                <a:cs typeface="+mj-lt"/>
              </a:rPr>
              <a:t> </a:t>
            </a:r>
            <a:endParaRPr lang="en-US"/>
          </a:p>
        </p:txBody>
      </p:sp>
      <p:sp>
        <p:nvSpPr>
          <p:cNvPr id="3" name="Content Placeholder 2">
            <a:extLst>
              <a:ext uri="{FF2B5EF4-FFF2-40B4-BE49-F238E27FC236}">
                <a16:creationId xmlns:a16="http://schemas.microsoft.com/office/drawing/2014/main" xmlns="" id="{1B92E164-74A9-4F69-BEC0-FA9B9FD4A38A}"/>
              </a:ext>
            </a:extLst>
          </p:cNvPr>
          <p:cNvSpPr>
            <a:spLocks noGrp="1"/>
          </p:cNvSpPr>
          <p:nvPr>
            <p:ph idx="1"/>
          </p:nvPr>
        </p:nvSpPr>
        <p:spPr/>
        <p:txBody>
          <a:bodyPr/>
          <a:lstStyle/>
          <a:p>
            <a:pPr marL="0" indent="0">
              <a:buNone/>
            </a:pPr>
            <a:r>
              <a:rPr lang="en-US" b="1" err="1"/>
              <a:t>Kekurangan</a:t>
            </a:r>
            <a:r>
              <a:rPr lang="en-US" b="1"/>
              <a:t> : </a:t>
            </a:r>
          </a:p>
          <a:p>
            <a:pPr lvl="0"/>
            <a:r>
              <a:rPr lang="en-US" err="1">
                <a:latin typeface="Bahnschrift Light" panose="020B0502040204020203" pitchFamily="34" charset="0"/>
              </a:rPr>
              <a:t>Hanya</a:t>
            </a:r>
            <a:r>
              <a:rPr lang="en-US">
                <a:latin typeface="Bahnschrift Light" panose="020B0502040204020203" pitchFamily="34" charset="0"/>
              </a:rPr>
              <a:t> </a:t>
            </a:r>
            <a:r>
              <a:rPr lang="en-US" err="1">
                <a:latin typeface="Bahnschrift Light" panose="020B0502040204020203" pitchFamily="34" charset="0"/>
              </a:rPr>
              <a:t>menyewakan</a:t>
            </a:r>
            <a:r>
              <a:rPr lang="en-US">
                <a:latin typeface="Bahnschrift Light" panose="020B0502040204020203" pitchFamily="34" charset="0"/>
              </a:rPr>
              <a:t> </a:t>
            </a:r>
            <a:r>
              <a:rPr lang="en-US" err="1">
                <a:latin typeface="Bahnschrift Light" panose="020B0502040204020203" pitchFamily="34" charset="0"/>
              </a:rPr>
              <a:t>pakaian</a:t>
            </a:r>
            <a:r>
              <a:rPr lang="en-US">
                <a:latin typeface="Bahnschrift Light" panose="020B0502040204020203" pitchFamily="34" charset="0"/>
              </a:rPr>
              <a:t> </a:t>
            </a:r>
            <a:r>
              <a:rPr lang="en-US" err="1">
                <a:latin typeface="Bahnschrift Light" panose="020B0502040204020203" pitchFamily="34" charset="0"/>
              </a:rPr>
              <a:t>wanita</a:t>
            </a:r>
            <a:r>
              <a:rPr lang="en-US">
                <a:latin typeface="Bahnschrift Light" panose="020B0502040204020203" pitchFamily="34" charset="0"/>
              </a:rPr>
              <a:t>.</a:t>
            </a:r>
          </a:p>
          <a:p>
            <a:pPr lvl="0"/>
            <a:r>
              <a:rPr lang="en-US">
                <a:latin typeface="Bahnschrift Light" panose="020B0502040204020203" pitchFamily="34" charset="0"/>
              </a:rPr>
              <a:t>Subscription method yang </a:t>
            </a:r>
            <a:r>
              <a:rPr lang="en-US" err="1">
                <a:latin typeface="Bahnschrift Light" panose="020B0502040204020203" pitchFamily="34" charset="0"/>
              </a:rPr>
              <a:t>tergolong</a:t>
            </a:r>
            <a:r>
              <a:rPr lang="en-US">
                <a:latin typeface="Bahnschrift Light" panose="020B0502040204020203" pitchFamily="34" charset="0"/>
              </a:rPr>
              <a:t> mahal 390.000 / month.</a:t>
            </a:r>
          </a:p>
          <a:p>
            <a:pPr lvl="0"/>
            <a:r>
              <a:rPr lang="en-US" err="1">
                <a:latin typeface="Bahnschrift Light" panose="020B0502040204020203" pitchFamily="34" charset="0"/>
              </a:rPr>
              <a:t>Hanya</a:t>
            </a:r>
            <a:r>
              <a:rPr lang="en-US">
                <a:latin typeface="Bahnschrift Light" panose="020B0502040204020203" pitchFamily="34" charset="0"/>
              </a:rPr>
              <a:t> </a:t>
            </a:r>
            <a:r>
              <a:rPr lang="en-US" err="1">
                <a:latin typeface="Bahnschrift Light" panose="020B0502040204020203" pitchFamily="34" charset="0"/>
              </a:rPr>
              <a:t>menyewakan</a:t>
            </a:r>
            <a:r>
              <a:rPr lang="en-US">
                <a:latin typeface="Bahnschrift Light" panose="020B0502040204020203" pitchFamily="34" charset="0"/>
              </a:rPr>
              <a:t> </a:t>
            </a:r>
            <a:r>
              <a:rPr lang="en-US" err="1">
                <a:latin typeface="Bahnschrift Light" panose="020B0502040204020203" pitchFamily="34" charset="0"/>
              </a:rPr>
              <a:t>produk</a:t>
            </a:r>
            <a:r>
              <a:rPr lang="en-US">
                <a:latin typeface="Bahnschrift Light" panose="020B0502040204020203" pitchFamily="34" charset="0"/>
              </a:rPr>
              <a:t> designer.</a:t>
            </a:r>
          </a:p>
          <a:p>
            <a:endParaRPr lang="en-US"/>
          </a:p>
        </p:txBody>
      </p:sp>
    </p:spTree>
    <p:extLst>
      <p:ext uri="{BB962C8B-B14F-4D97-AF65-F5344CB8AC3E}">
        <p14:creationId xmlns:p14="http://schemas.microsoft.com/office/powerpoint/2010/main" val="15610245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1B432D-D040-45BE-B029-FE6828900063}"/>
              </a:ext>
            </a:extLst>
          </p:cNvPr>
          <p:cNvSpPr>
            <a:spLocks noGrp="1"/>
          </p:cNvSpPr>
          <p:nvPr>
            <p:ph type="title"/>
          </p:nvPr>
        </p:nvSpPr>
        <p:spPr>
          <a:xfrm>
            <a:off x="677334" y="609600"/>
            <a:ext cx="8596668" cy="715108"/>
          </a:xfrm>
        </p:spPr>
        <p:txBody>
          <a:bodyPr>
            <a:normAutofit fontScale="90000"/>
          </a:bodyPr>
          <a:lstStyle/>
          <a:p>
            <a:r>
              <a:rPr lang="en-US" err="1"/>
              <a:t>Ourwear</a:t>
            </a:r>
            <a:r>
              <a:rPr lang="en-US"/>
              <a:t/>
            </a:r>
            <a:br>
              <a:rPr lang="en-US"/>
            </a:br>
            <a:endParaRPr lang="en-US"/>
          </a:p>
        </p:txBody>
      </p:sp>
      <p:sp>
        <p:nvSpPr>
          <p:cNvPr id="3" name="Content Placeholder 2">
            <a:extLst>
              <a:ext uri="{FF2B5EF4-FFF2-40B4-BE49-F238E27FC236}">
                <a16:creationId xmlns:a16="http://schemas.microsoft.com/office/drawing/2014/main" xmlns="" id="{0C508820-E6B6-411D-B533-334945D6EBFC}"/>
              </a:ext>
            </a:extLst>
          </p:cNvPr>
          <p:cNvSpPr>
            <a:spLocks noGrp="1"/>
          </p:cNvSpPr>
          <p:nvPr>
            <p:ph idx="1"/>
          </p:nvPr>
        </p:nvSpPr>
        <p:spPr>
          <a:xfrm>
            <a:off x="677334" y="1324709"/>
            <a:ext cx="8596668" cy="4716654"/>
          </a:xfrm>
        </p:spPr>
        <p:txBody>
          <a:bodyPr/>
          <a:lstStyle/>
          <a:p>
            <a:pPr marL="0" indent="0">
              <a:buNone/>
            </a:pPr>
            <a:r>
              <a:rPr lang="en-US" b="1" err="1"/>
              <a:t>Kelebihan</a:t>
            </a:r>
            <a:r>
              <a:rPr lang="en-US" b="1"/>
              <a:t> :</a:t>
            </a:r>
          </a:p>
          <a:p>
            <a:pPr lvl="0"/>
            <a:r>
              <a:rPr lang="en-US" err="1">
                <a:latin typeface="Bahnschrift Light" panose="020B0502040204020203" pitchFamily="34" charset="0"/>
              </a:rPr>
              <a:t>Bisnis</a:t>
            </a:r>
            <a:r>
              <a:rPr lang="en-US">
                <a:latin typeface="Bahnschrift Light" panose="020B0502040204020203" pitchFamily="34" charset="0"/>
              </a:rPr>
              <a:t> model C2C agar customer juga </a:t>
            </a:r>
            <a:r>
              <a:rPr lang="en-US" err="1">
                <a:latin typeface="Bahnschrift Light" panose="020B0502040204020203" pitchFamily="34" charset="0"/>
              </a:rPr>
              <a:t>bisa</a:t>
            </a:r>
            <a:r>
              <a:rPr lang="en-US">
                <a:latin typeface="Bahnschrift Light" panose="020B0502040204020203" pitchFamily="34" charset="0"/>
              </a:rPr>
              <a:t> </a:t>
            </a:r>
            <a:r>
              <a:rPr lang="en-US" err="1">
                <a:latin typeface="Bahnschrift Light" panose="020B0502040204020203" pitchFamily="34" charset="0"/>
              </a:rPr>
              <a:t>menyewakan</a:t>
            </a:r>
            <a:r>
              <a:rPr lang="en-US">
                <a:latin typeface="Bahnschrift Light" panose="020B0502040204020203" pitchFamily="34" charset="0"/>
              </a:rPr>
              <a:t> </a:t>
            </a:r>
            <a:r>
              <a:rPr lang="en-US" err="1">
                <a:latin typeface="Bahnschrift Light" panose="020B0502040204020203" pitchFamily="34" charset="0"/>
              </a:rPr>
              <a:t>produknya</a:t>
            </a:r>
            <a:r>
              <a:rPr lang="en-US">
                <a:latin typeface="Bahnschrift Light" panose="020B0502040204020203" pitchFamily="34" charset="0"/>
              </a:rPr>
              <a:t> </a:t>
            </a:r>
            <a:r>
              <a:rPr lang="en-US" err="1">
                <a:latin typeface="Bahnschrift Light" panose="020B0502040204020203" pitchFamily="34" charset="0"/>
              </a:rPr>
              <a:t>ke</a:t>
            </a:r>
            <a:r>
              <a:rPr lang="en-US">
                <a:latin typeface="Bahnschrift Light" panose="020B0502040204020203" pitchFamily="34" charset="0"/>
              </a:rPr>
              <a:t> orang lain</a:t>
            </a:r>
          </a:p>
          <a:p>
            <a:pPr lvl="0"/>
            <a:r>
              <a:rPr lang="en-US" err="1">
                <a:latin typeface="Bahnschrift Light" panose="020B0502040204020203" pitchFamily="34" charset="0"/>
              </a:rPr>
              <a:t>Menyediakan</a:t>
            </a:r>
            <a:r>
              <a:rPr lang="en-US">
                <a:latin typeface="Bahnschrift Light" panose="020B0502040204020203" pitchFamily="34" charset="0"/>
              </a:rPr>
              <a:t> </a:t>
            </a:r>
            <a:r>
              <a:rPr lang="en-US" err="1">
                <a:latin typeface="Bahnschrift Light" panose="020B0502040204020203" pitchFamily="34" charset="0"/>
              </a:rPr>
              <a:t>produk</a:t>
            </a:r>
            <a:r>
              <a:rPr lang="en-US">
                <a:latin typeface="Bahnschrift Light" panose="020B0502040204020203" pitchFamily="34" charset="0"/>
              </a:rPr>
              <a:t> </a:t>
            </a:r>
            <a:r>
              <a:rPr lang="en-US" err="1">
                <a:latin typeface="Bahnschrift Light" panose="020B0502040204020203" pitchFamily="34" charset="0"/>
              </a:rPr>
              <a:t>untuk</a:t>
            </a:r>
            <a:r>
              <a:rPr lang="en-US">
                <a:latin typeface="Bahnschrift Light" panose="020B0502040204020203" pitchFamily="34" charset="0"/>
              </a:rPr>
              <a:t> </a:t>
            </a:r>
            <a:r>
              <a:rPr lang="en-US" err="1">
                <a:latin typeface="Bahnschrift Light" panose="020B0502040204020203" pitchFamily="34" charset="0"/>
              </a:rPr>
              <a:t>Pria</a:t>
            </a:r>
            <a:r>
              <a:rPr lang="en-US">
                <a:latin typeface="Bahnschrift Light" panose="020B0502040204020203" pitchFamily="34" charset="0"/>
              </a:rPr>
              <a:t> , Wanita  &amp; Anak-</a:t>
            </a:r>
            <a:r>
              <a:rPr lang="en-US" err="1">
                <a:latin typeface="Bahnschrift Light" panose="020B0502040204020203" pitchFamily="34" charset="0"/>
              </a:rPr>
              <a:t>anak</a:t>
            </a:r>
            <a:endParaRPr lang="en-US">
              <a:latin typeface="Bahnschrift Light" panose="020B0502040204020203" pitchFamily="34" charset="0"/>
            </a:endParaRPr>
          </a:p>
          <a:p>
            <a:pPr lvl="0"/>
            <a:r>
              <a:rPr lang="en-US">
                <a:latin typeface="Bahnschrift Light" panose="020B0502040204020203" pitchFamily="34" charset="0"/>
              </a:rPr>
              <a:t>Varian </a:t>
            </a:r>
            <a:r>
              <a:rPr lang="en-US" err="1">
                <a:latin typeface="Bahnschrift Light" panose="020B0502040204020203" pitchFamily="34" charset="0"/>
              </a:rPr>
              <a:t>Produk</a:t>
            </a:r>
            <a:r>
              <a:rPr lang="en-US">
                <a:latin typeface="Bahnschrift Light" panose="020B0502040204020203" pitchFamily="34" charset="0"/>
              </a:rPr>
              <a:t> </a:t>
            </a:r>
            <a:r>
              <a:rPr lang="en-US" err="1">
                <a:latin typeface="Bahnschrift Light" panose="020B0502040204020203" pitchFamily="34" charset="0"/>
              </a:rPr>
              <a:t>memiliki</a:t>
            </a:r>
            <a:r>
              <a:rPr lang="en-US">
                <a:latin typeface="Bahnschrift Light" panose="020B0502040204020203" pitchFamily="34" charset="0"/>
              </a:rPr>
              <a:t> </a:t>
            </a:r>
            <a:r>
              <a:rPr lang="en-US" err="1">
                <a:latin typeface="Bahnschrift Light" panose="020B0502040204020203" pitchFamily="34" charset="0"/>
              </a:rPr>
              <a:t>banyak</a:t>
            </a:r>
            <a:r>
              <a:rPr lang="en-US">
                <a:latin typeface="Bahnschrift Light" panose="020B0502040204020203" pitchFamily="34" charset="0"/>
              </a:rPr>
              <a:t> </a:t>
            </a:r>
            <a:r>
              <a:rPr lang="en-US" err="1">
                <a:latin typeface="Bahnschrift Light" panose="020B0502040204020203" pitchFamily="34" charset="0"/>
              </a:rPr>
              <a:t>variasi</a:t>
            </a:r>
            <a:r>
              <a:rPr lang="en-US">
                <a:latin typeface="Bahnschrift Light" panose="020B0502040204020203" pitchFamily="34" charset="0"/>
              </a:rPr>
              <a:t> </a:t>
            </a:r>
            <a:r>
              <a:rPr lang="en-US" err="1">
                <a:latin typeface="Bahnschrift Light" panose="020B0502040204020203" pitchFamily="34" charset="0"/>
              </a:rPr>
              <a:t>sesuai</a:t>
            </a:r>
            <a:r>
              <a:rPr lang="en-US">
                <a:latin typeface="Bahnschrift Light" panose="020B0502040204020203" pitchFamily="34" charset="0"/>
              </a:rPr>
              <a:t> </a:t>
            </a:r>
            <a:r>
              <a:rPr lang="en-US" err="1">
                <a:latin typeface="Bahnschrift Light" panose="020B0502040204020203" pitchFamily="34" charset="0"/>
              </a:rPr>
              <a:t>kategori</a:t>
            </a:r>
            <a:r>
              <a:rPr lang="en-US">
                <a:latin typeface="Bahnschrift Light" panose="020B0502040204020203" pitchFamily="34" charset="0"/>
              </a:rPr>
              <a:t> &amp; event yang </a:t>
            </a:r>
            <a:r>
              <a:rPr lang="en-US" err="1">
                <a:latin typeface="Bahnschrift Light" panose="020B0502040204020203" pitchFamily="34" charset="0"/>
              </a:rPr>
              <a:t>banyak</a:t>
            </a:r>
            <a:r>
              <a:rPr lang="en-US">
                <a:latin typeface="Bahnschrift Light" panose="020B0502040204020203" pitchFamily="34" charset="0"/>
              </a:rPr>
              <a:t> </a:t>
            </a:r>
            <a:r>
              <a:rPr lang="en-US" err="1">
                <a:latin typeface="Bahnschrift Light" panose="020B0502040204020203" pitchFamily="34" charset="0"/>
              </a:rPr>
              <a:t>diminati</a:t>
            </a:r>
            <a:r>
              <a:rPr lang="en-US">
                <a:latin typeface="Bahnschrift Light" panose="020B0502040204020203" pitchFamily="34" charset="0"/>
              </a:rPr>
              <a:t> customer</a:t>
            </a:r>
          </a:p>
          <a:p>
            <a:pPr lvl="0"/>
            <a:r>
              <a:rPr lang="en-US" err="1">
                <a:latin typeface="Bahnschrift Light" panose="020B0502040204020203" pitchFamily="34" charset="0"/>
              </a:rPr>
              <a:t>Menyediakan</a:t>
            </a:r>
            <a:r>
              <a:rPr lang="en-US">
                <a:latin typeface="Bahnschrift Light" panose="020B0502040204020203" pitchFamily="34" charset="0"/>
              </a:rPr>
              <a:t> </a:t>
            </a:r>
            <a:r>
              <a:rPr lang="en-US" err="1">
                <a:latin typeface="Bahnschrift Light" panose="020B0502040204020203" pitchFamily="34" charset="0"/>
              </a:rPr>
              <a:t>produk</a:t>
            </a:r>
            <a:r>
              <a:rPr lang="en-US">
                <a:latin typeface="Bahnschrift Light" panose="020B0502040204020203" pitchFamily="34" charset="0"/>
              </a:rPr>
              <a:t> </a:t>
            </a:r>
            <a:r>
              <a:rPr lang="en-US" err="1">
                <a:latin typeface="Bahnschrift Light" panose="020B0502040204020203" pitchFamily="34" charset="0"/>
              </a:rPr>
              <a:t>dari</a:t>
            </a:r>
            <a:r>
              <a:rPr lang="en-US">
                <a:latin typeface="Bahnschrift Light" panose="020B0502040204020203" pitchFamily="34" charset="0"/>
              </a:rPr>
              <a:t> brand-brand </a:t>
            </a:r>
            <a:r>
              <a:rPr lang="en-US" err="1">
                <a:latin typeface="Bahnschrift Light" panose="020B0502040204020203" pitchFamily="34" charset="0"/>
              </a:rPr>
              <a:t>tidak</a:t>
            </a:r>
            <a:r>
              <a:rPr lang="en-US">
                <a:latin typeface="Bahnschrift Light" panose="020B0502040204020203" pitchFamily="34" charset="0"/>
              </a:rPr>
              <a:t> </a:t>
            </a:r>
            <a:r>
              <a:rPr lang="en-US" err="1">
                <a:latin typeface="Bahnschrift Light" panose="020B0502040204020203" pitchFamily="34" charset="0"/>
              </a:rPr>
              <a:t>hanya</a:t>
            </a:r>
            <a:r>
              <a:rPr lang="en-US">
                <a:latin typeface="Bahnschrift Light" panose="020B0502040204020203" pitchFamily="34" charset="0"/>
              </a:rPr>
              <a:t> </a:t>
            </a:r>
            <a:r>
              <a:rPr lang="en-US" err="1">
                <a:latin typeface="Bahnschrift Light" panose="020B0502040204020203" pitchFamily="34" charset="0"/>
              </a:rPr>
              <a:t>produk</a:t>
            </a:r>
            <a:r>
              <a:rPr lang="en-US">
                <a:latin typeface="Bahnschrift Light" panose="020B0502040204020203" pitchFamily="34" charset="0"/>
              </a:rPr>
              <a:t> designer </a:t>
            </a:r>
            <a:r>
              <a:rPr lang="en-US" err="1">
                <a:latin typeface="Bahnschrift Light" panose="020B0502040204020203" pitchFamily="34" charset="0"/>
              </a:rPr>
              <a:t>saja</a:t>
            </a:r>
            <a:endParaRPr lang="en-US">
              <a:latin typeface="Bahnschrift Light" panose="020B0502040204020203" pitchFamily="34" charset="0"/>
            </a:endParaRPr>
          </a:p>
          <a:p>
            <a:pPr lvl="0"/>
            <a:r>
              <a:rPr lang="en-US">
                <a:latin typeface="Bahnschrift Light" panose="020B0502040204020203" pitchFamily="34" charset="0"/>
              </a:rPr>
              <a:t>Bisa </a:t>
            </a:r>
            <a:r>
              <a:rPr lang="en-US" err="1">
                <a:latin typeface="Bahnschrift Light" panose="020B0502040204020203" pitchFamily="34" charset="0"/>
              </a:rPr>
              <a:t>menyewa</a:t>
            </a:r>
            <a:r>
              <a:rPr lang="en-US">
                <a:latin typeface="Bahnschrift Light" panose="020B0502040204020203" pitchFamily="34" charset="0"/>
              </a:rPr>
              <a:t> </a:t>
            </a:r>
            <a:r>
              <a:rPr lang="en-US" err="1">
                <a:latin typeface="Bahnschrift Light" panose="020B0502040204020203" pitchFamily="34" charset="0"/>
              </a:rPr>
              <a:t>produk</a:t>
            </a:r>
            <a:r>
              <a:rPr lang="en-US">
                <a:latin typeface="Bahnschrift Light" panose="020B0502040204020203" pitchFamily="34" charset="0"/>
              </a:rPr>
              <a:t> </a:t>
            </a:r>
            <a:r>
              <a:rPr lang="en-US" err="1">
                <a:latin typeface="Bahnschrift Light" panose="020B0502040204020203" pitchFamily="34" charset="0"/>
              </a:rPr>
              <a:t>tanpa</a:t>
            </a:r>
            <a:r>
              <a:rPr lang="en-US">
                <a:latin typeface="Bahnschrift Light" panose="020B0502040204020203" pitchFamily="34" charset="0"/>
              </a:rPr>
              <a:t> </a:t>
            </a:r>
            <a:r>
              <a:rPr lang="en-US" err="1">
                <a:latin typeface="Bahnschrift Light" panose="020B0502040204020203" pitchFamily="34" charset="0"/>
              </a:rPr>
              <a:t>harus</a:t>
            </a:r>
            <a:r>
              <a:rPr lang="en-US">
                <a:latin typeface="Bahnschrift Light" panose="020B0502040204020203" pitchFamily="34" charset="0"/>
              </a:rPr>
              <a:t> </a:t>
            </a:r>
            <a:r>
              <a:rPr lang="en-US" err="1">
                <a:latin typeface="Bahnschrift Light" panose="020B0502040204020203" pitchFamily="34" charset="0"/>
              </a:rPr>
              <a:t>berlangganan</a:t>
            </a:r>
            <a:r>
              <a:rPr lang="en-US">
                <a:latin typeface="Bahnschrift Light" panose="020B0502040204020203" pitchFamily="34" charset="0"/>
              </a:rPr>
              <a:t> </a:t>
            </a:r>
            <a:r>
              <a:rPr lang="en-US" err="1">
                <a:latin typeface="Bahnschrift Light" panose="020B0502040204020203" pitchFamily="34" charset="0"/>
              </a:rPr>
              <a:t>tetapi</a:t>
            </a:r>
            <a:r>
              <a:rPr lang="en-US">
                <a:latin typeface="Bahnschrift Light" panose="020B0502040204020203" pitchFamily="34" charset="0"/>
              </a:rPr>
              <a:t> </a:t>
            </a:r>
            <a:r>
              <a:rPr lang="en-US" err="1">
                <a:latin typeface="Bahnschrift Light" panose="020B0502040204020203" pitchFamily="34" charset="0"/>
              </a:rPr>
              <a:t>harus</a:t>
            </a:r>
            <a:r>
              <a:rPr lang="en-US">
                <a:latin typeface="Bahnschrift Light" panose="020B0502040204020203" pitchFamily="34" charset="0"/>
              </a:rPr>
              <a:t> </a:t>
            </a:r>
            <a:r>
              <a:rPr lang="en-US" err="1">
                <a:latin typeface="Bahnschrift Light" panose="020B0502040204020203" pitchFamily="34" charset="0"/>
              </a:rPr>
              <a:t>mendaftarkan</a:t>
            </a:r>
            <a:r>
              <a:rPr lang="en-US">
                <a:latin typeface="Bahnschrift Light" panose="020B0502040204020203" pitchFamily="34" charset="0"/>
              </a:rPr>
              <a:t> KTP &amp; Nama bank yang </a:t>
            </a:r>
            <a:r>
              <a:rPr lang="en-US" err="1">
                <a:latin typeface="Bahnschrift Light" panose="020B0502040204020203" pitchFamily="34" charset="0"/>
              </a:rPr>
              <a:t>melakukan</a:t>
            </a:r>
            <a:r>
              <a:rPr lang="en-US">
                <a:latin typeface="Bahnschrift Light" panose="020B0502040204020203" pitchFamily="34" charset="0"/>
              </a:rPr>
              <a:t> </a:t>
            </a:r>
            <a:r>
              <a:rPr lang="en-US" err="1">
                <a:latin typeface="Bahnschrift Light" panose="020B0502040204020203" pitchFamily="34" charset="0"/>
              </a:rPr>
              <a:t>transaksi</a:t>
            </a:r>
            <a:r>
              <a:rPr lang="en-US">
                <a:latin typeface="Bahnschrift Light" panose="020B0502040204020203" pitchFamily="34" charset="0"/>
              </a:rPr>
              <a:t> </a:t>
            </a:r>
            <a:r>
              <a:rPr lang="en-US" err="1">
                <a:latin typeface="Bahnschrift Light" panose="020B0502040204020203" pitchFamily="34" charset="0"/>
              </a:rPr>
              <a:t>harus</a:t>
            </a:r>
            <a:r>
              <a:rPr lang="en-US">
                <a:latin typeface="Bahnschrift Light" panose="020B0502040204020203" pitchFamily="34" charset="0"/>
              </a:rPr>
              <a:t> </a:t>
            </a:r>
            <a:r>
              <a:rPr lang="en-US" err="1">
                <a:latin typeface="Bahnschrift Light" panose="020B0502040204020203" pitchFamily="34" charset="0"/>
              </a:rPr>
              <a:t>sesuai</a:t>
            </a:r>
            <a:r>
              <a:rPr lang="en-US">
                <a:latin typeface="Bahnschrift Light" panose="020B0502040204020203" pitchFamily="34" charset="0"/>
              </a:rPr>
              <a:t> </a:t>
            </a:r>
            <a:r>
              <a:rPr lang="en-US" err="1">
                <a:latin typeface="Bahnschrift Light" panose="020B0502040204020203" pitchFamily="34" charset="0"/>
              </a:rPr>
              <a:t>dengan</a:t>
            </a:r>
            <a:r>
              <a:rPr lang="en-US">
                <a:latin typeface="Bahnschrift Light" panose="020B0502040204020203" pitchFamily="34" charset="0"/>
              </a:rPr>
              <a:t> </a:t>
            </a:r>
            <a:r>
              <a:rPr lang="en-US" err="1">
                <a:latin typeface="Bahnschrift Light" panose="020B0502040204020203" pitchFamily="34" charset="0"/>
              </a:rPr>
              <a:t>nama</a:t>
            </a:r>
            <a:r>
              <a:rPr lang="en-US">
                <a:latin typeface="Bahnschrift Light" panose="020B0502040204020203" pitchFamily="34" charset="0"/>
              </a:rPr>
              <a:t> KTP.</a:t>
            </a:r>
          </a:p>
          <a:p>
            <a:endParaRPr lang="en-US"/>
          </a:p>
        </p:txBody>
      </p:sp>
    </p:spTree>
    <p:extLst>
      <p:ext uri="{BB962C8B-B14F-4D97-AF65-F5344CB8AC3E}">
        <p14:creationId xmlns:p14="http://schemas.microsoft.com/office/powerpoint/2010/main" val="19915908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46B204-9D05-4D20-A345-ADB093302A8D}"/>
              </a:ext>
            </a:extLst>
          </p:cNvPr>
          <p:cNvSpPr>
            <a:spLocks noGrp="1"/>
          </p:cNvSpPr>
          <p:nvPr>
            <p:ph type="title"/>
          </p:nvPr>
        </p:nvSpPr>
        <p:spPr/>
        <p:txBody>
          <a:bodyPr/>
          <a:lstStyle/>
          <a:p>
            <a:r>
              <a:rPr lang="en-US"/>
              <a:t>Latar Belakang</a:t>
            </a:r>
          </a:p>
        </p:txBody>
      </p:sp>
      <p:sp>
        <p:nvSpPr>
          <p:cNvPr id="3" name="Content Placeholder 2">
            <a:extLst>
              <a:ext uri="{FF2B5EF4-FFF2-40B4-BE49-F238E27FC236}">
                <a16:creationId xmlns:a16="http://schemas.microsoft.com/office/drawing/2014/main" xmlns="" id="{B603A0D6-1D7E-4480-AE3D-C6B430F385F6}"/>
              </a:ext>
            </a:extLst>
          </p:cNvPr>
          <p:cNvSpPr>
            <a:spLocks noGrp="1"/>
          </p:cNvSpPr>
          <p:nvPr>
            <p:ph idx="1"/>
          </p:nvPr>
        </p:nvSpPr>
        <p:spPr/>
        <p:txBody>
          <a:bodyPr vert="horz" lIns="91440" tIns="45720" rIns="91440" bIns="45720" rtlCol="0" anchor="t">
            <a:normAutofit/>
          </a:bodyPr>
          <a:lstStyle/>
          <a:p>
            <a:r>
              <a:rPr lang="en-ID">
                <a:ea typeface="+mn-lt"/>
                <a:cs typeface="+mn-lt"/>
              </a:rPr>
              <a:t>Karena harganya yang murah dan tren yang terus dan cepat berubah, konsumen tidak merasa sayang untuk membuang pakaian lama mereka dan membeli pakaian baru agar dapat mengikuti tren mode.</a:t>
            </a:r>
          </a:p>
          <a:p>
            <a:r>
              <a:rPr lang="en-ID">
                <a:ea typeface="+mn-lt"/>
                <a:cs typeface="+mn-lt"/>
              </a:rPr>
              <a:t>Menurut survey McKinsey, jangka waktu penyimpanan pakaian oleh konsumen semakin singkat dan berakhir di tempat pembuangan akhir. Pada tahun 2010, Amerika Serikat menghasilkan 11 juta ton limbah pakaian. Di Australia, setiap orang membeli 27 kilogram pakaian per tahun, dan 23 kilogram di antaranya berakhir di tempat sampah. Kain yang membusuk akan melepaskan gas metana ke udara, yang tentunya berkontribusi besar terhadap pemanasan global.</a:t>
            </a:r>
            <a:endParaRPr lang="en-ID" dirty="0"/>
          </a:p>
        </p:txBody>
      </p:sp>
    </p:spTree>
    <p:extLst>
      <p:ext uri="{BB962C8B-B14F-4D97-AF65-F5344CB8AC3E}">
        <p14:creationId xmlns:p14="http://schemas.microsoft.com/office/powerpoint/2010/main" val="1539831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B49CDE-6312-4DF9-A136-22250C472BBB}"/>
              </a:ext>
            </a:extLst>
          </p:cNvPr>
          <p:cNvSpPr>
            <a:spLocks noGrp="1"/>
          </p:cNvSpPr>
          <p:nvPr>
            <p:ph type="title"/>
          </p:nvPr>
        </p:nvSpPr>
        <p:spPr/>
        <p:txBody>
          <a:bodyPr/>
          <a:lstStyle/>
          <a:p>
            <a:r>
              <a:rPr lang="en-US" err="1">
                <a:ea typeface="+mj-lt"/>
                <a:cs typeface="+mj-lt"/>
              </a:rPr>
              <a:t>Ourwear</a:t>
            </a:r>
            <a:endParaRPr lang="en-US" err="1"/>
          </a:p>
        </p:txBody>
      </p:sp>
      <p:sp>
        <p:nvSpPr>
          <p:cNvPr id="3" name="Content Placeholder 2">
            <a:extLst>
              <a:ext uri="{FF2B5EF4-FFF2-40B4-BE49-F238E27FC236}">
                <a16:creationId xmlns:a16="http://schemas.microsoft.com/office/drawing/2014/main" xmlns="" id="{0A88C137-4DFA-49A3-99C6-EE4111620449}"/>
              </a:ext>
            </a:extLst>
          </p:cNvPr>
          <p:cNvSpPr>
            <a:spLocks noGrp="1"/>
          </p:cNvSpPr>
          <p:nvPr>
            <p:ph idx="1"/>
          </p:nvPr>
        </p:nvSpPr>
        <p:spPr/>
        <p:txBody>
          <a:bodyPr/>
          <a:lstStyle/>
          <a:p>
            <a:pPr marL="0" indent="0">
              <a:buNone/>
            </a:pPr>
            <a:r>
              <a:rPr lang="en-US" b="1" err="1"/>
              <a:t>Kekurangan</a:t>
            </a:r>
            <a:r>
              <a:rPr lang="en-US" b="1"/>
              <a:t> : </a:t>
            </a:r>
          </a:p>
          <a:p>
            <a:pPr lvl="0"/>
            <a:r>
              <a:rPr lang="en-US">
                <a:latin typeface="Bahnschrift Light" panose="020B0502040204020203" pitchFamily="34" charset="0"/>
              </a:rPr>
              <a:t>Kurang </a:t>
            </a:r>
            <a:r>
              <a:rPr lang="en-US" err="1">
                <a:latin typeface="Bahnschrift Light" panose="020B0502040204020203" pitchFamily="34" charset="0"/>
              </a:rPr>
              <a:t>paham</a:t>
            </a:r>
            <a:r>
              <a:rPr lang="en-US">
                <a:latin typeface="Bahnschrift Light" panose="020B0502040204020203" pitchFamily="34" charset="0"/>
              </a:rPr>
              <a:t> </a:t>
            </a:r>
            <a:r>
              <a:rPr lang="en-US" err="1">
                <a:latin typeface="Bahnschrift Light" panose="020B0502040204020203" pitchFamily="34" charset="0"/>
              </a:rPr>
              <a:t>tentang</a:t>
            </a:r>
            <a:r>
              <a:rPr lang="en-US">
                <a:latin typeface="Bahnschrift Light" panose="020B0502040204020203" pitchFamily="34" charset="0"/>
              </a:rPr>
              <a:t> legal </a:t>
            </a:r>
          </a:p>
          <a:p>
            <a:endParaRPr lang="en-US"/>
          </a:p>
        </p:txBody>
      </p:sp>
    </p:spTree>
    <p:extLst>
      <p:ext uri="{BB962C8B-B14F-4D97-AF65-F5344CB8AC3E}">
        <p14:creationId xmlns:p14="http://schemas.microsoft.com/office/powerpoint/2010/main" val="4233318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CDEA80-4057-47D6-BD00-82B21ACE1591}"/>
              </a:ext>
            </a:extLst>
          </p:cNvPr>
          <p:cNvSpPr>
            <a:spLocks noGrp="1"/>
          </p:cNvSpPr>
          <p:nvPr>
            <p:ph type="title"/>
          </p:nvPr>
        </p:nvSpPr>
        <p:spPr>
          <a:xfrm>
            <a:off x="677334" y="609600"/>
            <a:ext cx="8596668" cy="686540"/>
          </a:xfrm>
        </p:spPr>
        <p:txBody>
          <a:bodyPr/>
          <a:lstStyle/>
          <a:p>
            <a:r>
              <a:rPr lang="en-US" err="1"/>
              <a:t>Bisnis</a:t>
            </a:r>
            <a:r>
              <a:rPr lang="en-US"/>
              <a:t> Proses Rent</a:t>
            </a:r>
          </a:p>
        </p:txBody>
      </p:sp>
      <p:sp>
        <p:nvSpPr>
          <p:cNvPr id="4" name="Rectangle 3">
            <a:extLst>
              <a:ext uri="{FF2B5EF4-FFF2-40B4-BE49-F238E27FC236}">
                <a16:creationId xmlns:a16="http://schemas.microsoft.com/office/drawing/2014/main" xmlns="" id="{D52537C5-B88E-489B-B030-060A6CD56D61}"/>
              </a:ext>
            </a:extLst>
          </p:cNvPr>
          <p:cNvSpPr/>
          <p:nvPr/>
        </p:nvSpPr>
        <p:spPr>
          <a:xfrm>
            <a:off x="4039297" y="2811791"/>
            <a:ext cx="1731146" cy="2752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Pemilik</a:t>
            </a:r>
            <a:r>
              <a:rPr lang="en-US"/>
              <a:t> </a:t>
            </a:r>
            <a:r>
              <a:rPr lang="en-US" err="1"/>
              <a:t>Barang</a:t>
            </a:r>
            <a:endParaRPr lang="en-US"/>
          </a:p>
        </p:txBody>
      </p:sp>
      <p:sp>
        <p:nvSpPr>
          <p:cNvPr id="6" name="Rectangle 5">
            <a:extLst>
              <a:ext uri="{FF2B5EF4-FFF2-40B4-BE49-F238E27FC236}">
                <a16:creationId xmlns:a16="http://schemas.microsoft.com/office/drawing/2014/main" xmlns="" id="{3AC68E2E-84F8-4D5E-A807-D600190038DF}"/>
              </a:ext>
            </a:extLst>
          </p:cNvPr>
          <p:cNvSpPr/>
          <p:nvPr/>
        </p:nvSpPr>
        <p:spPr>
          <a:xfrm rot="10800000" flipV="1">
            <a:off x="8306376" y="4493633"/>
            <a:ext cx="1698758" cy="2766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Pemilik</a:t>
            </a:r>
            <a:r>
              <a:rPr lang="en-US"/>
              <a:t> </a:t>
            </a:r>
            <a:r>
              <a:rPr lang="en-US" err="1"/>
              <a:t>Barang</a:t>
            </a:r>
            <a:endParaRPr lang="en-US"/>
          </a:p>
        </p:txBody>
      </p:sp>
      <p:sp>
        <p:nvSpPr>
          <p:cNvPr id="7" name="Rectangle 6">
            <a:extLst>
              <a:ext uri="{FF2B5EF4-FFF2-40B4-BE49-F238E27FC236}">
                <a16:creationId xmlns:a16="http://schemas.microsoft.com/office/drawing/2014/main" xmlns="" id="{9843B067-200A-4B03-898C-537CB7C7B324}"/>
              </a:ext>
            </a:extLst>
          </p:cNvPr>
          <p:cNvSpPr/>
          <p:nvPr/>
        </p:nvSpPr>
        <p:spPr>
          <a:xfrm>
            <a:off x="491638" y="4493633"/>
            <a:ext cx="1630123" cy="2752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Pelanggan</a:t>
            </a:r>
            <a:endParaRPr lang="en-US"/>
          </a:p>
        </p:txBody>
      </p:sp>
      <p:sp>
        <p:nvSpPr>
          <p:cNvPr id="8" name="Rectangle 7">
            <a:extLst>
              <a:ext uri="{FF2B5EF4-FFF2-40B4-BE49-F238E27FC236}">
                <a16:creationId xmlns:a16="http://schemas.microsoft.com/office/drawing/2014/main" xmlns="" id="{E0C7C17F-FDBF-4DEE-95DA-CFAA6AB9150A}"/>
              </a:ext>
            </a:extLst>
          </p:cNvPr>
          <p:cNvSpPr/>
          <p:nvPr/>
        </p:nvSpPr>
        <p:spPr>
          <a:xfrm>
            <a:off x="4021567" y="2152842"/>
            <a:ext cx="1731146" cy="2752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Kurir</a:t>
            </a:r>
            <a:r>
              <a:rPr lang="en-US"/>
              <a:t> </a:t>
            </a:r>
            <a:r>
              <a:rPr lang="en-US" err="1"/>
              <a:t>Pengirim</a:t>
            </a:r>
            <a:endParaRPr lang="en-US"/>
          </a:p>
        </p:txBody>
      </p:sp>
      <p:sp>
        <p:nvSpPr>
          <p:cNvPr id="11" name="Rectangle: Rounded Corners 10">
            <a:extLst>
              <a:ext uri="{FF2B5EF4-FFF2-40B4-BE49-F238E27FC236}">
                <a16:creationId xmlns:a16="http://schemas.microsoft.com/office/drawing/2014/main" xmlns="" id="{35B222CD-6797-43F7-86F8-5D168F34B580}"/>
              </a:ext>
            </a:extLst>
          </p:cNvPr>
          <p:cNvSpPr/>
          <p:nvPr/>
        </p:nvSpPr>
        <p:spPr>
          <a:xfrm>
            <a:off x="3972723" y="3466730"/>
            <a:ext cx="1864294" cy="45350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Posting </a:t>
            </a:r>
            <a:r>
              <a:rPr lang="en-US" err="1"/>
              <a:t>Barang</a:t>
            </a:r>
            <a:r>
              <a:rPr lang="en-US"/>
              <a:t> Di </a:t>
            </a:r>
            <a:r>
              <a:rPr lang="en-US" err="1"/>
              <a:t>Aplikasi</a:t>
            </a:r>
            <a:endParaRPr lang="en-US"/>
          </a:p>
        </p:txBody>
      </p:sp>
      <p:sp>
        <p:nvSpPr>
          <p:cNvPr id="12" name="Rectangle: Rounded Corners 11">
            <a:extLst>
              <a:ext uri="{FF2B5EF4-FFF2-40B4-BE49-F238E27FC236}">
                <a16:creationId xmlns:a16="http://schemas.microsoft.com/office/drawing/2014/main" xmlns="" id="{92F7F23F-D755-44E5-9CD7-964663AC3942}"/>
              </a:ext>
            </a:extLst>
          </p:cNvPr>
          <p:cNvSpPr/>
          <p:nvPr/>
        </p:nvSpPr>
        <p:spPr>
          <a:xfrm>
            <a:off x="3835102" y="4404486"/>
            <a:ext cx="2139536" cy="45350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Order </a:t>
            </a:r>
            <a:r>
              <a:rPr lang="en-US" err="1"/>
              <a:t>Penyewaan</a:t>
            </a:r>
            <a:endParaRPr lang="en-US"/>
          </a:p>
        </p:txBody>
      </p:sp>
      <p:sp>
        <p:nvSpPr>
          <p:cNvPr id="13" name="Rectangle: Rounded Corners 12">
            <a:extLst>
              <a:ext uri="{FF2B5EF4-FFF2-40B4-BE49-F238E27FC236}">
                <a16:creationId xmlns:a16="http://schemas.microsoft.com/office/drawing/2014/main" xmlns="" id="{E7F9476B-871A-4541-B0BF-C50067BEE8E4}"/>
              </a:ext>
            </a:extLst>
          </p:cNvPr>
          <p:cNvSpPr/>
          <p:nvPr/>
        </p:nvSpPr>
        <p:spPr>
          <a:xfrm>
            <a:off x="4119239" y="5197980"/>
            <a:ext cx="1633474" cy="27520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Invoice</a:t>
            </a:r>
          </a:p>
        </p:txBody>
      </p:sp>
      <p:sp>
        <p:nvSpPr>
          <p:cNvPr id="14" name="Rectangle: Rounded Corners 13">
            <a:extLst>
              <a:ext uri="{FF2B5EF4-FFF2-40B4-BE49-F238E27FC236}">
                <a16:creationId xmlns:a16="http://schemas.microsoft.com/office/drawing/2014/main" xmlns="" id="{BF542725-3F34-4127-AEDB-ABB72483C403}"/>
              </a:ext>
            </a:extLst>
          </p:cNvPr>
          <p:cNvSpPr/>
          <p:nvPr/>
        </p:nvSpPr>
        <p:spPr>
          <a:xfrm>
            <a:off x="4119239" y="5757378"/>
            <a:ext cx="1633474" cy="27520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err="1"/>
              <a:t>Pembayaran</a:t>
            </a:r>
            <a:endParaRPr lang="en-US"/>
          </a:p>
        </p:txBody>
      </p:sp>
      <p:sp>
        <p:nvSpPr>
          <p:cNvPr id="15" name="Content Placeholder 14">
            <a:extLst>
              <a:ext uri="{FF2B5EF4-FFF2-40B4-BE49-F238E27FC236}">
                <a16:creationId xmlns:a16="http://schemas.microsoft.com/office/drawing/2014/main" xmlns="" id="{0251BC0C-4FB2-448C-A1F9-5E586B16BC2B}"/>
              </a:ext>
            </a:extLst>
          </p:cNvPr>
          <p:cNvSpPr>
            <a:spLocks noGrp="1"/>
          </p:cNvSpPr>
          <p:nvPr>
            <p:ph idx="1"/>
          </p:nvPr>
        </p:nvSpPr>
        <p:spPr>
          <a:xfrm>
            <a:off x="3835102" y="6337598"/>
            <a:ext cx="2139536" cy="32406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normAutofit fontScale="77500" lnSpcReduction="20000"/>
          </a:bodyPr>
          <a:lstStyle/>
          <a:p>
            <a:pPr marL="0" indent="0">
              <a:buNone/>
            </a:pPr>
            <a:r>
              <a:rPr lang="en-US" err="1"/>
              <a:t>Rekening</a:t>
            </a:r>
            <a:r>
              <a:rPr lang="en-US"/>
              <a:t> Bank </a:t>
            </a:r>
            <a:r>
              <a:rPr lang="en-US" err="1"/>
              <a:t>Ourwear</a:t>
            </a:r>
            <a:endParaRPr lang="en-US"/>
          </a:p>
        </p:txBody>
      </p:sp>
      <p:sp>
        <p:nvSpPr>
          <p:cNvPr id="16" name="Arrow: Down 15">
            <a:extLst>
              <a:ext uri="{FF2B5EF4-FFF2-40B4-BE49-F238E27FC236}">
                <a16:creationId xmlns:a16="http://schemas.microsoft.com/office/drawing/2014/main" xmlns="" id="{0AB3B2CB-D117-44B0-9505-B03D812F5B5B}"/>
              </a:ext>
            </a:extLst>
          </p:cNvPr>
          <p:cNvSpPr/>
          <p:nvPr/>
        </p:nvSpPr>
        <p:spPr>
          <a:xfrm>
            <a:off x="4887140" y="3938624"/>
            <a:ext cx="48836" cy="4535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xmlns="" id="{C0C7478C-A286-4D26-92CA-644105B6832E}"/>
              </a:ext>
            </a:extLst>
          </p:cNvPr>
          <p:cNvSpPr/>
          <p:nvPr/>
        </p:nvSpPr>
        <p:spPr>
          <a:xfrm>
            <a:off x="4887140" y="4857988"/>
            <a:ext cx="45719" cy="2752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xmlns="" id="{60032593-E62B-4550-99CD-1E899B2E339B}"/>
              </a:ext>
            </a:extLst>
          </p:cNvPr>
          <p:cNvSpPr/>
          <p:nvPr/>
        </p:nvSpPr>
        <p:spPr>
          <a:xfrm>
            <a:off x="4904870" y="5492432"/>
            <a:ext cx="45719" cy="2525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xmlns="" id="{AB2B5F1C-A291-4FC8-96A2-3B26A740D4E7}"/>
              </a:ext>
            </a:extLst>
          </p:cNvPr>
          <p:cNvSpPr/>
          <p:nvPr/>
        </p:nvSpPr>
        <p:spPr>
          <a:xfrm>
            <a:off x="4904870" y="6044946"/>
            <a:ext cx="45719" cy="2926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Down 19">
            <a:extLst>
              <a:ext uri="{FF2B5EF4-FFF2-40B4-BE49-F238E27FC236}">
                <a16:creationId xmlns:a16="http://schemas.microsoft.com/office/drawing/2014/main" xmlns="" id="{D425E858-CB30-42BB-B89A-E366ECDD389F}"/>
              </a:ext>
            </a:extLst>
          </p:cNvPr>
          <p:cNvSpPr/>
          <p:nvPr/>
        </p:nvSpPr>
        <p:spPr>
          <a:xfrm>
            <a:off x="4887140" y="3096431"/>
            <a:ext cx="45719" cy="3211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xmlns="" id="{C8CA4328-8A5B-4E0E-96A3-27FB05E87900}"/>
              </a:ext>
            </a:extLst>
          </p:cNvPr>
          <p:cNvCxnSpPr>
            <a:cxnSpLocks/>
            <a:stCxn id="6" idx="0"/>
          </p:cNvCxnSpPr>
          <p:nvPr/>
        </p:nvCxnSpPr>
        <p:spPr>
          <a:xfrm flipV="1">
            <a:off x="9155755" y="2290446"/>
            <a:ext cx="0" cy="22031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xmlns="" id="{D339B8A8-572A-4FE2-B7EE-CFBEE08EF426}"/>
              </a:ext>
            </a:extLst>
          </p:cNvPr>
          <p:cNvCxnSpPr>
            <a:cxnSpLocks/>
          </p:cNvCxnSpPr>
          <p:nvPr/>
        </p:nvCxnSpPr>
        <p:spPr>
          <a:xfrm flipH="1">
            <a:off x="5837017" y="2290446"/>
            <a:ext cx="33187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xmlns="" id="{8F0EF122-CD93-4ECE-817E-B8068521AC57}"/>
              </a:ext>
            </a:extLst>
          </p:cNvPr>
          <p:cNvCxnSpPr>
            <a:cxnSpLocks/>
          </p:cNvCxnSpPr>
          <p:nvPr/>
        </p:nvCxnSpPr>
        <p:spPr>
          <a:xfrm>
            <a:off x="1355067" y="2290446"/>
            <a:ext cx="0" cy="1874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xmlns="" id="{2BC4B275-21A0-494C-B473-BE1A5974EBF0}"/>
              </a:ext>
            </a:extLst>
          </p:cNvPr>
          <p:cNvCxnSpPr>
            <a:cxnSpLocks/>
            <a:endCxn id="8" idx="1"/>
          </p:cNvCxnSpPr>
          <p:nvPr/>
        </p:nvCxnSpPr>
        <p:spPr>
          <a:xfrm>
            <a:off x="1355067" y="2290446"/>
            <a:ext cx="26665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xmlns="" id="{7A789349-9545-4AB0-822B-4C21AAB10848}"/>
              </a:ext>
            </a:extLst>
          </p:cNvPr>
          <p:cNvCxnSpPr>
            <a:cxnSpLocks/>
          </p:cNvCxnSpPr>
          <p:nvPr/>
        </p:nvCxnSpPr>
        <p:spPr>
          <a:xfrm flipV="1">
            <a:off x="9155755" y="4845629"/>
            <a:ext cx="0" cy="1049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xmlns="" id="{04E5B5C5-7B44-4428-815B-EA350C63DF05}"/>
              </a:ext>
            </a:extLst>
          </p:cNvPr>
          <p:cNvCxnSpPr>
            <a:cxnSpLocks/>
            <a:stCxn id="14" idx="3"/>
          </p:cNvCxnSpPr>
          <p:nvPr/>
        </p:nvCxnSpPr>
        <p:spPr>
          <a:xfrm>
            <a:off x="5752713" y="5894982"/>
            <a:ext cx="340304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xmlns="" id="{2ED19044-984B-4BEA-A7A0-9C04C545C4DD}"/>
              </a:ext>
            </a:extLst>
          </p:cNvPr>
          <p:cNvCxnSpPr/>
          <p:nvPr/>
        </p:nvCxnSpPr>
        <p:spPr>
          <a:xfrm>
            <a:off x="2290439" y="4598633"/>
            <a:ext cx="14559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xmlns="" id="{E500198F-1EA6-4CF6-8BB6-11718F8DC643}"/>
              </a:ext>
            </a:extLst>
          </p:cNvPr>
          <p:cNvSpPr/>
          <p:nvPr/>
        </p:nvSpPr>
        <p:spPr>
          <a:xfrm>
            <a:off x="4571248" y="3134734"/>
            <a:ext cx="239692" cy="211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1</a:t>
            </a:r>
          </a:p>
        </p:txBody>
      </p:sp>
      <p:sp>
        <p:nvSpPr>
          <p:cNvPr id="58" name="Oval 57">
            <a:extLst>
              <a:ext uri="{FF2B5EF4-FFF2-40B4-BE49-F238E27FC236}">
                <a16:creationId xmlns:a16="http://schemas.microsoft.com/office/drawing/2014/main" xmlns="" id="{F907EC57-C212-4F34-BD58-BF0BA5EBD677}"/>
              </a:ext>
            </a:extLst>
          </p:cNvPr>
          <p:cNvSpPr/>
          <p:nvPr/>
        </p:nvSpPr>
        <p:spPr>
          <a:xfrm>
            <a:off x="2778716" y="4637063"/>
            <a:ext cx="239692" cy="211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2</a:t>
            </a:r>
          </a:p>
        </p:txBody>
      </p:sp>
      <p:sp>
        <p:nvSpPr>
          <p:cNvPr id="59" name="Oval 58">
            <a:extLst>
              <a:ext uri="{FF2B5EF4-FFF2-40B4-BE49-F238E27FC236}">
                <a16:creationId xmlns:a16="http://schemas.microsoft.com/office/drawing/2014/main" xmlns="" id="{CE967E65-E97F-4D7D-ACC8-CC1FCB1C4037}"/>
              </a:ext>
            </a:extLst>
          </p:cNvPr>
          <p:cNvSpPr/>
          <p:nvPr/>
        </p:nvSpPr>
        <p:spPr>
          <a:xfrm>
            <a:off x="4503916" y="4890070"/>
            <a:ext cx="239692" cy="211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3</a:t>
            </a:r>
          </a:p>
        </p:txBody>
      </p:sp>
      <p:sp>
        <p:nvSpPr>
          <p:cNvPr id="60" name="Oval 59">
            <a:extLst>
              <a:ext uri="{FF2B5EF4-FFF2-40B4-BE49-F238E27FC236}">
                <a16:creationId xmlns:a16="http://schemas.microsoft.com/office/drawing/2014/main" xmlns="" id="{28393040-8649-4C36-B446-4A80F28A8126}"/>
              </a:ext>
            </a:extLst>
          </p:cNvPr>
          <p:cNvSpPr/>
          <p:nvPr/>
        </p:nvSpPr>
        <p:spPr>
          <a:xfrm>
            <a:off x="4503916" y="5520107"/>
            <a:ext cx="239692" cy="211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4</a:t>
            </a:r>
          </a:p>
        </p:txBody>
      </p:sp>
      <p:sp>
        <p:nvSpPr>
          <p:cNvPr id="61" name="Oval 60">
            <a:extLst>
              <a:ext uri="{FF2B5EF4-FFF2-40B4-BE49-F238E27FC236}">
                <a16:creationId xmlns:a16="http://schemas.microsoft.com/office/drawing/2014/main" xmlns="" id="{1BC069F3-1865-483B-8F20-89771578F601}"/>
              </a:ext>
            </a:extLst>
          </p:cNvPr>
          <p:cNvSpPr/>
          <p:nvPr/>
        </p:nvSpPr>
        <p:spPr>
          <a:xfrm>
            <a:off x="8846658" y="5052741"/>
            <a:ext cx="239692" cy="211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5</a:t>
            </a:r>
          </a:p>
        </p:txBody>
      </p:sp>
      <p:sp>
        <p:nvSpPr>
          <p:cNvPr id="62" name="Oval 61">
            <a:extLst>
              <a:ext uri="{FF2B5EF4-FFF2-40B4-BE49-F238E27FC236}">
                <a16:creationId xmlns:a16="http://schemas.microsoft.com/office/drawing/2014/main" xmlns="" id="{FB190EAD-9F69-4F54-983C-C37C6989586F}"/>
              </a:ext>
            </a:extLst>
          </p:cNvPr>
          <p:cNvSpPr/>
          <p:nvPr/>
        </p:nvSpPr>
        <p:spPr>
          <a:xfrm>
            <a:off x="6492442" y="2322528"/>
            <a:ext cx="239692" cy="211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6</a:t>
            </a:r>
          </a:p>
        </p:txBody>
      </p:sp>
      <p:sp>
        <p:nvSpPr>
          <p:cNvPr id="63" name="Oval 62">
            <a:extLst>
              <a:ext uri="{FF2B5EF4-FFF2-40B4-BE49-F238E27FC236}">
                <a16:creationId xmlns:a16="http://schemas.microsoft.com/office/drawing/2014/main" xmlns="" id="{6C0968DD-EAC7-44BC-B9F8-8517DD83FE76}"/>
              </a:ext>
            </a:extLst>
          </p:cNvPr>
          <p:cNvSpPr/>
          <p:nvPr/>
        </p:nvSpPr>
        <p:spPr>
          <a:xfrm>
            <a:off x="2337644" y="2344711"/>
            <a:ext cx="239692" cy="211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7</a:t>
            </a:r>
          </a:p>
        </p:txBody>
      </p:sp>
      <p:sp>
        <p:nvSpPr>
          <p:cNvPr id="64" name="TextBox 63">
            <a:extLst>
              <a:ext uri="{FF2B5EF4-FFF2-40B4-BE49-F238E27FC236}">
                <a16:creationId xmlns:a16="http://schemas.microsoft.com/office/drawing/2014/main" xmlns="" id="{46965452-9921-476D-BF03-67037C1A2438}"/>
              </a:ext>
            </a:extLst>
          </p:cNvPr>
          <p:cNvSpPr txBox="1"/>
          <p:nvPr/>
        </p:nvSpPr>
        <p:spPr>
          <a:xfrm>
            <a:off x="1722285" y="2009519"/>
            <a:ext cx="1731146" cy="230832"/>
          </a:xfrm>
          <a:prstGeom prst="rect">
            <a:avLst/>
          </a:prstGeom>
          <a:noFill/>
        </p:spPr>
        <p:txBody>
          <a:bodyPr wrap="square" rtlCol="0">
            <a:spAutoFit/>
          </a:bodyPr>
          <a:lstStyle/>
          <a:p>
            <a:r>
              <a:rPr lang="en-US" sz="900" err="1"/>
              <a:t>Pelanggan</a:t>
            </a:r>
            <a:r>
              <a:rPr lang="en-US" sz="900"/>
              <a:t> </a:t>
            </a:r>
            <a:r>
              <a:rPr lang="en-US" sz="900" err="1"/>
              <a:t>Menerima</a:t>
            </a:r>
            <a:r>
              <a:rPr lang="en-US" sz="900"/>
              <a:t> </a:t>
            </a:r>
            <a:r>
              <a:rPr lang="en-US" sz="900" err="1"/>
              <a:t>Barang</a:t>
            </a:r>
            <a:endParaRPr lang="en-US" sz="900"/>
          </a:p>
        </p:txBody>
      </p:sp>
      <p:sp>
        <p:nvSpPr>
          <p:cNvPr id="65" name="TextBox 64">
            <a:extLst>
              <a:ext uri="{FF2B5EF4-FFF2-40B4-BE49-F238E27FC236}">
                <a16:creationId xmlns:a16="http://schemas.microsoft.com/office/drawing/2014/main" xmlns="" id="{3150C13C-A63C-42A9-BBFF-D41C459B2AEB}"/>
              </a:ext>
            </a:extLst>
          </p:cNvPr>
          <p:cNvSpPr txBox="1"/>
          <p:nvPr/>
        </p:nvSpPr>
        <p:spPr>
          <a:xfrm>
            <a:off x="6960093" y="2017316"/>
            <a:ext cx="2126257" cy="246221"/>
          </a:xfrm>
          <a:prstGeom prst="rect">
            <a:avLst/>
          </a:prstGeom>
          <a:noFill/>
        </p:spPr>
        <p:txBody>
          <a:bodyPr wrap="square" rtlCol="0">
            <a:spAutoFit/>
          </a:bodyPr>
          <a:lstStyle/>
          <a:p>
            <a:r>
              <a:rPr lang="en-US" sz="1000" err="1"/>
              <a:t>Pengiriman</a:t>
            </a:r>
            <a:r>
              <a:rPr lang="en-US" sz="1000"/>
              <a:t> </a:t>
            </a:r>
            <a:r>
              <a:rPr lang="en-US" sz="1000" err="1"/>
              <a:t>Barang</a:t>
            </a:r>
            <a:r>
              <a:rPr lang="en-US" sz="1000"/>
              <a:t> </a:t>
            </a:r>
            <a:r>
              <a:rPr lang="en-US" sz="1000" err="1"/>
              <a:t>Ke</a:t>
            </a:r>
            <a:r>
              <a:rPr lang="en-US" sz="1000"/>
              <a:t> </a:t>
            </a:r>
            <a:r>
              <a:rPr lang="en-US" sz="1000" err="1"/>
              <a:t>Pelanggan</a:t>
            </a:r>
            <a:endParaRPr lang="en-US" sz="1000"/>
          </a:p>
        </p:txBody>
      </p:sp>
      <p:sp>
        <p:nvSpPr>
          <p:cNvPr id="66" name="TextBox 65">
            <a:extLst>
              <a:ext uri="{FF2B5EF4-FFF2-40B4-BE49-F238E27FC236}">
                <a16:creationId xmlns:a16="http://schemas.microsoft.com/office/drawing/2014/main" xmlns="" id="{A08837A3-D689-434C-A227-69EC2E92C3E1}"/>
              </a:ext>
            </a:extLst>
          </p:cNvPr>
          <p:cNvSpPr txBox="1"/>
          <p:nvPr/>
        </p:nvSpPr>
        <p:spPr>
          <a:xfrm>
            <a:off x="5220070" y="4890070"/>
            <a:ext cx="1633472" cy="246221"/>
          </a:xfrm>
          <a:prstGeom prst="rect">
            <a:avLst/>
          </a:prstGeom>
          <a:noFill/>
        </p:spPr>
        <p:txBody>
          <a:bodyPr wrap="square" rtlCol="0">
            <a:spAutoFit/>
          </a:bodyPr>
          <a:lstStyle/>
          <a:p>
            <a:r>
              <a:rPr lang="en-US" sz="1000" err="1"/>
              <a:t>Pembuatan</a:t>
            </a:r>
            <a:r>
              <a:rPr lang="en-US" sz="1000"/>
              <a:t> Invoice</a:t>
            </a:r>
          </a:p>
        </p:txBody>
      </p:sp>
      <p:sp>
        <p:nvSpPr>
          <p:cNvPr id="67" name="TextBox 66">
            <a:extLst>
              <a:ext uri="{FF2B5EF4-FFF2-40B4-BE49-F238E27FC236}">
                <a16:creationId xmlns:a16="http://schemas.microsoft.com/office/drawing/2014/main" xmlns="" id="{26BEADC4-19BF-45B7-8EAE-3AEAB689515A}"/>
              </a:ext>
            </a:extLst>
          </p:cNvPr>
          <p:cNvSpPr txBox="1"/>
          <p:nvPr/>
        </p:nvSpPr>
        <p:spPr>
          <a:xfrm>
            <a:off x="5837016" y="5686622"/>
            <a:ext cx="2516587" cy="246221"/>
          </a:xfrm>
          <a:prstGeom prst="rect">
            <a:avLst/>
          </a:prstGeom>
          <a:noFill/>
        </p:spPr>
        <p:txBody>
          <a:bodyPr wrap="square" rtlCol="0">
            <a:spAutoFit/>
          </a:bodyPr>
          <a:lstStyle/>
          <a:p>
            <a:r>
              <a:rPr lang="en-US" sz="1000" err="1"/>
              <a:t>Penerimaan</a:t>
            </a:r>
            <a:r>
              <a:rPr lang="en-US" sz="1000"/>
              <a:t> </a:t>
            </a:r>
            <a:r>
              <a:rPr lang="en-US" sz="1000" err="1"/>
              <a:t>Pembayaran</a:t>
            </a:r>
            <a:r>
              <a:rPr lang="en-US" sz="1000"/>
              <a:t> </a:t>
            </a:r>
            <a:r>
              <a:rPr lang="en-US" sz="1000" err="1"/>
              <a:t>dari</a:t>
            </a:r>
            <a:r>
              <a:rPr lang="en-US" sz="1000"/>
              <a:t> </a:t>
            </a:r>
            <a:r>
              <a:rPr lang="en-US" sz="1000" err="1"/>
              <a:t>Pelanggan</a:t>
            </a:r>
            <a:endParaRPr lang="en-US" sz="1000"/>
          </a:p>
        </p:txBody>
      </p:sp>
      <p:sp>
        <p:nvSpPr>
          <p:cNvPr id="68" name="TextBox 67">
            <a:extLst>
              <a:ext uri="{FF2B5EF4-FFF2-40B4-BE49-F238E27FC236}">
                <a16:creationId xmlns:a16="http://schemas.microsoft.com/office/drawing/2014/main" xmlns="" id="{7426D147-E1C7-44CC-A523-942E4F23E28C}"/>
              </a:ext>
            </a:extLst>
          </p:cNvPr>
          <p:cNvSpPr txBox="1"/>
          <p:nvPr/>
        </p:nvSpPr>
        <p:spPr>
          <a:xfrm>
            <a:off x="1654329" y="4329350"/>
            <a:ext cx="2234056" cy="246221"/>
          </a:xfrm>
          <a:prstGeom prst="rect">
            <a:avLst/>
          </a:prstGeom>
          <a:noFill/>
        </p:spPr>
        <p:txBody>
          <a:bodyPr wrap="square" rtlCol="0">
            <a:spAutoFit/>
          </a:bodyPr>
          <a:lstStyle/>
          <a:p>
            <a:r>
              <a:rPr lang="en-US" sz="1000"/>
              <a:t>	</a:t>
            </a:r>
            <a:r>
              <a:rPr lang="en-US" sz="1000" err="1"/>
              <a:t>Pelanggan</a:t>
            </a:r>
            <a:r>
              <a:rPr lang="en-US" sz="1000"/>
              <a:t> </a:t>
            </a:r>
            <a:r>
              <a:rPr lang="en-US" sz="1000" err="1"/>
              <a:t>Memilih</a:t>
            </a:r>
            <a:r>
              <a:rPr lang="en-US" sz="1000"/>
              <a:t> </a:t>
            </a:r>
            <a:r>
              <a:rPr lang="en-US" sz="1000" err="1"/>
              <a:t>Produk</a:t>
            </a:r>
            <a:endParaRPr lang="en-US" sz="1000"/>
          </a:p>
        </p:txBody>
      </p:sp>
    </p:spTree>
    <p:extLst>
      <p:ext uri="{BB962C8B-B14F-4D97-AF65-F5344CB8AC3E}">
        <p14:creationId xmlns:p14="http://schemas.microsoft.com/office/powerpoint/2010/main" val="16196436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250929-3910-4C38-A829-B6CDCC879E12}"/>
              </a:ext>
            </a:extLst>
          </p:cNvPr>
          <p:cNvSpPr>
            <a:spLocks noGrp="1"/>
          </p:cNvSpPr>
          <p:nvPr>
            <p:ph type="title"/>
          </p:nvPr>
        </p:nvSpPr>
        <p:spPr>
          <a:xfrm>
            <a:off x="809414" y="579120"/>
            <a:ext cx="8596668" cy="1320800"/>
          </a:xfrm>
        </p:spPr>
        <p:txBody>
          <a:bodyPr/>
          <a:lstStyle/>
          <a:p>
            <a:r>
              <a:rPr lang="en-US" err="1"/>
              <a:t>Bisnis</a:t>
            </a:r>
            <a:r>
              <a:rPr lang="en-US"/>
              <a:t> Proses Trade</a:t>
            </a:r>
          </a:p>
        </p:txBody>
      </p:sp>
      <p:sp>
        <p:nvSpPr>
          <p:cNvPr id="5" name="Rectangle 4">
            <a:extLst>
              <a:ext uri="{FF2B5EF4-FFF2-40B4-BE49-F238E27FC236}">
                <a16:creationId xmlns:a16="http://schemas.microsoft.com/office/drawing/2014/main" xmlns="" id="{4CB4B19E-FD74-4AE0-97C7-93079F3A7FDE}"/>
              </a:ext>
            </a:extLst>
          </p:cNvPr>
          <p:cNvSpPr/>
          <p:nvPr/>
        </p:nvSpPr>
        <p:spPr>
          <a:xfrm>
            <a:off x="4039297" y="2811791"/>
            <a:ext cx="1731146" cy="2752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Pemilik</a:t>
            </a:r>
            <a:r>
              <a:rPr lang="en-US"/>
              <a:t> Lapak</a:t>
            </a:r>
          </a:p>
        </p:txBody>
      </p:sp>
      <p:sp>
        <p:nvSpPr>
          <p:cNvPr id="7" name="Rectangle 6">
            <a:extLst>
              <a:ext uri="{FF2B5EF4-FFF2-40B4-BE49-F238E27FC236}">
                <a16:creationId xmlns:a16="http://schemas.microsoft.com/office/drawing/2014/main" xmlns="" id="{AA176589-ED8E-44EB-8FE3-64B3721C4D0D}"/>
              </a:ext>
            </a:extLst>
          </p:cNvPr>
          <p:cNvSpPr/>
          <p:nvPr/>
        </p:nvSpPr>
        <p:spPr>
          <a:xfrm>
            <a:off x="4021567" y="2152842"/>
            <a:ext cx="1731146" cy="2752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Kurir</a:t>
            </a:r>
            <a:r>
              <a:rPr lang="en-US"/>
              <a:t> </a:t>
            </a:r>
            <a:r>
              <a:rPr lang="en-US" err="1"/>
              <a:t>Pengirim</a:t>
            </a:r>
            <a:endParaRPr lang="en-US"/>
          </a:p>
        </p:txBody>
      </p:sp>
      <p:sp>
        <p:nvSpPr>
          <p:cNvPr id="9" name="Rectangle: Rounded Corners 8">
            <a:extLst>
              <a:ext uri="{FF2B5EF4-FFF2-40B4-BE49-F238E27FC236}">
                <a16:creationId xmlns:a16="http://schemas.microsoft.com/office/drawing/2014/main" xmlns="" id="{46BC2D14-44DB-47CD-AAB8-0C466A96E7E7}"/>
              </a:ext>
            </a:extLst>
          </p:cNvPr>
          <p:cNvSpPr/>
          <p:nvPr/>
        </p:nvSpPr>
        <p:spPr>
          <a:xfrm>
            <a:off x="3972723" y="3466730"/>
            <a:ext cx="1864294" cy="45350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Posting </a:t>
            </a:r>
            <a:r>
              <a:rPr lang="en-US" err="1"/>
              <a:t>Barang</a:t>
            </a:r>
            <a:r>
              <a:rPr lang="en-US"/>
              <a:t> Di </a:t>
            </a:r>
            <a:r>
              <a:rPr lang="en-US" err="1"/>
              <a:t>Aplikasi</a:t>
            </a:r>
            <a:endParaRPr lang="en-US"/>
          </a:p>
        </p:txBody>
      </p:sp>
      <p:sp>
        <p:nvSpPr>
          <p:cNvPr id="11" name="Rectangle: Rounded Corners 10">
            <a:extLst>
              <a:ext uri="{FF2B5EF4-FFF2-40B4-BE49-F238E27FC236}">
                <a16:creationId xmlns:a16="http://schemas.microsoft.com/office/drawing/2014/main" xmlns="" id="{C1E02F93-2A46-4E91-BA16-155655E19BE0}"/>
              </a:ext>
            </a:extLst>
          </p:cNvPr>
          <p:cNvSpPr/>
          <p:nvPr/>
        </p:nvSpPr>
        <p:spPr>
          <a:xfrm>
            <a:off x="3835102" y="4404486"/>
            <a:ext cx="2139536" cy="45350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err="1"/>
              <a:t>Penawaran</a:t>
            </a:r>
            <a:r>
              <a:rPr lang="en-US"/>
              <a:t> </a:t>
            </a:r>
            <a:r>
              <a:rPr lang="en-US" err="1"/>
              <a:t>Produk</a:t>
            </a:r>
          </a:p>
        </p:txBody>
      </p:sp>
      <p:sp>
        <p:nvSpPr>
          <p:cNvPr id="13" name="Rectangle: Rounded Corners 12">
            <a:extLst>
              <a:ext uri="{FF2B5EF4-FFF2-40B4-BE49-F238E27FC236}">
                <a16:creationId xmlns:a16="http://schemas.microsoft.com/office/drawing/2014/main" xmlns="" id="{11E2E91F-6991-442E-9BCC-5AFEFE46684D}"/>
              </a:ext>
            </a:extLst>
          </p:cNvPr>
          <p:cNvSpPr/>
          <p:nvPr/>
        </p:nvSpPr>
        <p:spPr>
          <a:xfrm>
            <a:off x="4119239" y="5197980"/>
            <a:ext cx="1633474" cy="27520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err="1"/>
              <a:t>Konfirmasi</a:t>
            </a:r>
          </a:p>
        </p:txBody>
      </p:sp>
      <p:sp>
        <p:nvSpPr>
          <p:cNvPr id="15" name="Rectangle: Rounded Corners 14">
            <a:extLst>
              <a:ext uri="{FF2B5EF4-FFF2-40B4-BE49-F238E27FC236}">
                <a16:creationId xmlns:a16="http://schemas.microsoft.com/office/drawing/2014/main" xmlns="" id="{BCF6DE4C-0D3D-446F-B4CA-78A97832BA7E}"/>
              </a:ext>
            </a:extLst>
          </p:cNvPr>
          <p:cNvSpPr/>
          <p:nvPr/>
        </p:nvSpPr>
        <p:spPr>
          <a:xfrm>
            <a:off x="4119239" y="5757378"/>
            <a:ext cx="1633474" cy="27520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err="1"/>
              <a:t>Pilih</a:t>
            </a:r>
            <a:r>
              <a:rPr lang="en-US"/>
              <a:t> Metode</a:t>
            </a:r>
          </a:p>
        </p:txBody>
      </p:sp>
      <p:sp>
        <p:nvSpPr>
          <p:cNvPr id="17" name="Arrow: Down 16">
            <a:extLst>
              <a:ext uri="{FF2B5EF4-FFF2-40B4-BE49-F238E27FC236}">
                <a16:creationId xmlns:a16="http://schemas.microsoft.com/office/drawing/2014/main" xmlns="" id="{79E09C58-EC97-48A2-97AD-018B9D40A9FF}"/>
              </a:ext>
            </a:extLst>
          </p:cNvPr>
          <p:cNvSpPr/>
          <p:nvPr/>
        </p:nvSpPr>
        <p:spPr>
          <a:xfrm>
            <a:off x="4887140" y="3938624"/>
            <a:ext cx="48836" cy="4535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xmlns="" id="{BE0D1B23-CA81-4ECD-B98E-303E8C5DA642}"/>
              </a:ext>
            </a:extLst>
          </p:cNvPr>
          <p:cNvSpPr/>
          <p:nvPr/>
        </p:nvSpPr>
        <p:spPr>
          <a:xfrm>
            <a:off x="4887140" y="4857988"/>
            <a:ext cx="45719" cy="2752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xmlns="" id="{EBC7F195-B352-4489-9208-478E6BC3AC6D}"/>
              </a:ext>
            </a:extLst>
          </p:cNvPr>
          <p:cNvSpPr/>
          <p:nvPr/>
        </p:nvSpPr>
        <p:spPr>
          <a:xfrm>
            <a:off x="4904870" y="5492432"/>
            <a:ext cx="45719" cy="2525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Down 22">
            <a:extLst>
              <a:ext uri="{FF2B5EF4-FFF2-40B4-BE49-F238E27FC236}">
                <a16:creationId xmlns:a16="http://schemas.microsoft.com/office/drawing/2014/main" xmlns="" id="{6FC941B3-C38F-49FF-A9D1-0356B4553755}"/>
              </a:ext>
            </a:extLst>
          </p:cNvPr>
          <p:cNvSpPr/>
          <p:nvPr/>
        </p:nvSpPr>
        <p:spPr>
          <a:xfrm>
            <a:off x="4904870" y="6044946"/>
            <a:ext cx="45719" cy="2926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Down 24">
            <a:extLst>
              <a:ext uri="{FF2B5EF4-FFF2-40B4-BE49-F238E27FC236}">
                <a16:creationId xmlns:a16="http://schemas.microsoft.com/office/drawing/2014/main" xmlns="" id="{72334BAC-7958-4F21-AA64-F0426D6AD65B}"/>
              </a:ext>
            </a:extLst>
          </p:cNvPr>
          <p:cNvSpPr/>
          <p:nvPr/>
        </p:nvSpPr>
        <p:spPr>
          <a:xfrm>
            <a:off x="4887140" y="3096431"/>
            <a:ext cx="45719" cy="3211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xmlns="" id="{5F253EEF-B9B5-4A70-B391-A4D26932E244}"/>
              </a:ext>
            </a:extLst>
          </p:cNvPr>
          <p:cNvCxnSpPr>
            <a:cxnSpLocks/>
          </p:cNvCxnSpPr>
          <p:nvPr/>
        </p:nvCxnSpPr>
        <p:spPr>
          <a:xfrm flipV="1">
            <a:off x="9155755" y="2290446"/>
            <a:ext cx="0" cy="22031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xmlns="" id="{E899A382-CE6F-4C35-AE56-F5B53CC70767}"/>
              </a:ext>
            </a:extLst>
          </p:cNvPr>
          <p:cNvCxnSpPr>
            <a:cxnSpLocks/>
          </p:cNvCxnSpPr>
          <p:nvPr/>
        </p:nvCxnSpPr>
        <p:spPr>
          <a:xfrm flipH="1">
            <a:off x="5837017" y="2290446"/>
            <a:ext cx="33187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xmlns="" id="{DE7F7D8C-E8CE-45C8-80C2-1777C24EFA68}"/>
              </a:ext>
            </a:extLst>
          </p:cNvPr>
          <p:cNvCxnSpPr>
            <a:cxnSpLocks/>
          </p:cNvCxnSpPr>
          <p:nvPr/>
        </p:nvCxnSpPr>
        <p:spPr>
          <a:xfrm>
            <a:off x="1649707" y="2320926"/>
            <a:ext cx="0" cy="8690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9F243AB-9BF3-4F9D-AF3E-4279687E2F17}"/>
              </a:ext>
            </a:extLst>
          </p:cNvPr>
          <p:cNvCxnSpPr>
            <a:cxnSpLocks/>
          </p:cNvCxnSpPr>
          <p:nvPr/>
        </p:nvCxnSpPr>
        <p:spPr>
          <a:xfrm>
            <a:off x="1355067" y="2290446"/>
            <a:ext cx="26665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xmlns="" id="{9AE73F99-BD30-4DCF-AC8E-8F406B5E0F05}"/>
              </a:ext>
            </a:extLst>
          </p:cNvPr>
          <p:cNvCxnSpPr>
            <a:cxnSpLocks/>
          </p:cNvCxnSpPr>
          <p:nvPr/>
        </p:nvCxnSpPr>
        <p:spPr>
          <a:xfrm flipV="1">
            <a:off x="9155755" y="4845629"/>
            <a:ext cx="0" cy="1049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xmlns="" id="{414B53DC-F16D-4CE7-8CE4-1D8CA6831FA7}"/>
              </a:ext>
            </a:extLst>
          </p:cNvPr>
          <p:cNvCxnSpPr>
            <a:cxnSpLocks/>
          </p:cNvCxnSpPr>
          <p:nvPr/>
        </p:nvCxnSpPr>
        <p:spPr>
          <a:xfrm>
            <a:off x="5752713" y="5894982"/>
            <a:ext cx="340304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xmlns="" id="{381CDDD9-FE2C-43C0-97CC-2F32C9557485}"/>
              </a:ext>
            </a:extLst>
          </p:cNvPr>
          <p:cNvCxnSpPr/>
          <p:nvPr/>
        </p:nvCxnSpPr>
        <p:spPr>
          <a:xfrm flipV="1">
            <a:off x="2422519" y="4588473"/>
            <a:ext cx="1323858" cy="10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xmlns="" id="{A3AF03C2-3B10-41C7-9AD1-749F74007777}"/>
              </a:ext>
            </a:extLst>
          </p:cNvPr>
          <p:cNvSpPr/>
          <p:nvPr/>
        </p:nvSpPr>
        <p:spPr>
          <a:xfrm>
            <a:off x="4571248" y="3134734"/>
            <a:ext cx="239692" cy="211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1</a:t>
            </a:r>
          </a:p>
        </p:txBody>
      </p:sp>
      <p:sp>
        <p:nvSpPr>
          <p:cNvPr id="43" name="Oval 42">
            <a:extLst>
              <a:ext uri="{FF2B5EF4-FFF2-40B4-BE49-F238E27FC236}">
                <a16:creationId xmlns:a16="http://schemas.microsoft.com/office/drawing/2014/main" xmlns="" id="{0A08B394-8193-4E4C-8F29-808FEDD2D85F}"/>
              </a:ext>
            </a:extLst>
          </p:cNvPr>
          <p:cNvSpPr/>
          <p:nvPr/>
        </p:nvSpPr>
        <p:spPr>
          <a:xfrm>
            <a:off x="2778716" y="4637063"/>
            <a:ext cx="239692" cy="211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2</a:t>
            </a:r>
          </a:p>
        </p:txBody>
      </p:sp>
      <p:sp>
        <p:nvSpPr>
          <p:cNvPr id="45" name="Oval 44">
            <a:extLst>
              <a:ext uri="{FF2B5EF4-FFF2-40B4-BE49-F238E27FC236}">
                <a16:creationId xmlns:a16="http://schemas.microsoft.com/office/drawing/2014/main" xmlns="" id="{4C22673B-4914-46B5-9C38-57B76AC37C8D}"/>
              </a:ext>
            </a:extLst>
          </p:cNvPr>
          <p:cNvSpPr/>
          <p:nvPr/>
        </p:nvSpPr>
        <p:spPr>
          <a:xfrm>
            <a:off x="4503916" y="4890070"/>
            <a:ext cx="239692" cy="211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3</a:t>
            </a:r>
          </a:p>
        </p:txBody>
      </p:sp>
      <p:sp>
        <p:nvSpPr>
          <p:cNvPr id="47" name="Oval 46">
            <a:extLst>
              <a:ext uri="{FF2B5EF4-FFF2-40B4-BE49-F238E27FC236}">
                <a16:creationId xmlns:a16="http://schemas.microsoft.com/office/drawing/2014/main" xmlns="" id="{BDF7A454-9B78-4249-B02B-D573A520D723}"/>
              </a:ext>
            </a:extLst>
          </p:cNvPr>
          <p:cNvSpPr/>
          <p:nvPr/>
        </p:nvSpPr>
        <p:spPr>
          <a:xfrm>
            <a:off x="4503916" y="5520107"/>
            <a:ext cx="239692" cy="211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4</a:t>
            </a:r>
          </a:p>
        </p:txBody>
      </p:sp>
      <p:sp>
        <p:nvSpPr>
          <p:cNvPr id="49" name="Oval 48">
            <a:extLst>
              <a:ext uri="{FF2B5EF4-FFF2-40B4-BE49-F238E27FC236}">
                <a16:creationId xmlns:a16="http://schemas.microsoft.com/office/drawing/2014/main" xmlns="" id="{CF9E7216-71AE-49EC-9D19-CCC5D5890D37}"/>
              </a:ext>
            </a:extLst>
          </p:cNvPr>
          <p:cNvSpPr/>
          <p:nvPr/>
        </p:nvSpPr>
        <p:spPr>
          <a:xfrm>
            <a:off x="8846658" y="5052741"/>
            <a:ext cx="239692" cy="211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5</a:t>
            </a:r>
          </a:p>
        </p:txBody>
      </p:sp>
      <p:sp>
        <p:nvSpPr>
          <p:cNvPr id="51" name="Oval 50">
            <a:extLst>
              <a:ext uri="{FF2B5EF4-FFF2-40B4-BE49-F238E27FC236}">
                <a16:creationId xmlns:a16="http://schemas.microsoft.com/office/drawing/2014/main" xmlns="" id="{9B41C722-2E71-477F-B833-5C04FC9CEC8F}"/>
              </a:ext>
            </a:extLst>
          </p:cNvPr>
          <p:cNvSpPr/>
          <p:nvPr/>
        </p:nvSpPr>
        <p:spPr>
          <a:xfrm>
            <a:off x="6492442" y="2322528"/>
            <a:ext cx="239692" cy="211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6</a:t>
            </a:r>
          </a:p>
        </p:txBody>
      </p:sp>
      <p:sp>
        <p:nvSpPr>
          <p:cNvPr id="53" name="Oval 52">
            <a:extLst>
              <a:ext uri="{FF2B5EF4-FFF2-40B4-BE49-F238E27FC236}">
                <a16:creationId xmlns:a16="http://schemas.microsoft.com/office/drawing/2014/main" xmlns="" id="{541C7FB2-39C1-40DD-B644-2F6A7ABFF2EE}"/>
              </a:ext>
            </a:extLst>
          </p:cNvPr>
          <p:cNvSpPr/>
          <p:nvPr/>
        </p:nvSpPr>
        <p:spPr>
          <a:xfrm>
            <a:off x="2236044" y="2314231"/>
            <a:ext cx="239692" cy="211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7</a:t>
            </a:r>
          </a:p>
        </p:txBody>
      </p:sp>
      <p:sp>
        <p:nvSpPr>
          <p:cNvPr id="55" name="TextBox 54">
            <a:extLst>
              <a:ext uri="{FF2B5EF4-FFF2-40B4-BE49-F238E27FC236}">
                <a16:creationId xmlns:a16="http://schemas.microsoft.com/office/drawing/2014/main" xmlns="" id="{F31A5768-5237-4CAC-99EA-A07610AEA285}"/>
              </a:ext>
            </a:extLst>
          </p:cNvPr>
          <p:cNvSpPr txBox="1"/>
          <p:nvPr/>
        </p:nvSpPr>
        <p:spPr>
          <a:xfrm>
            <a:off x="1580045" y="2009519"/>
            <a:ext cx="2391546" cy="230832"/>
          </a:xfrm>
          <a:prstGeom prst="rect">
            <a:avLst/>
          </a:prstGeom>
          <a:noFill/>
        </p:spPr>
        <p:txBody>
          <a:bodyPr wrap="square" rtlCol="0" anchor="t">
            <a:spAutoFit/>
          </a:bodyPr>
          <a:lstStyle/>
          <a:p>
            <a:r>
              <a:rPr lang="en-US" sz="900" err="1"/>
              <a:t>OurWear</a:t>
            </a:r>
            <a:r>
              <a:rPr lang="en-US" sz="900"/>
              <a:t> </a:t>
            </a:r>
            <a:r>
              <a:rPr lang="en-US" sz="900" err="1"/>
              <a:t>mengecek</a:t>
            </a:r>
            <a:r>
              <a:rPr lang="en-US" sz="900"/>
              <a:t> </a:t>
            </a:r>
            <a:r>
              <a:rPr lang="en-US" sz="900" err="1"/>
              <a:t>Kualiatas</a:t>
            </a:r>
            <a:r>
              <a:rPr lang="en-US" sz="900"/>
              <a:t> </a:t>
            </a:r>
            <a:r>
              <a:rPr lang="en-US" sz="900" err="1"/>
              <a:t>Produk</a:t>
            </a:r>
          </a:p>
        </p:txBody>
      </p:sp>
      <p:sp>
        <p:nvSpPr>
          <p:cNvPr id="57" name="TextBox 56">
            <a:extLst>
              <a:ext uri="{FF2B5EF4-FFF2-40B4-BE49-F238E27FC236}">
                <a16:creationId xmlns:a16="http://schemas.microsoft.com/office/drawing/2014/main" xmlns="" id="{CF8E068B-76CE-48E1-80CC-371F726E7AD5}"/>
              </a:ext>
            </a:extLst>
          </p:cNvPr>
          <p:cNvSpPr txBox="1"/>
          <p:nvPr/>
        </p:nvSpPr>
        <p:spPr>
          <a:xfrm>
            <a:off x="8717773" y="4476036"/>
            <a:ext cx="2126257" cy="246221"/>
          </a:xfrm>
          <a:prstGeom prst="rect">
            <a:avLst/>
          </a:prstGeom>
          <a:noFill/>
        </p:spPr>
        <p:txBody>
          <a:bodyPr wrap="square" rtlCol="0" anchor="t">
            <a:spAutoFit/>
          </a:bodyPr>
          <a:lstStyle/>
          <a:p>
            <a:r>
              <a:rPr lang="en-US" sz="1000" err="1"/>
              <a:t>Pembayaran</a:t>
            </a:r>
            <a:r>
              <a:rPr lang="en-US" sz="1000"/>
              <a:t> </a:t>
            </a:r>
          </a:p>
        </p:txBody>
      </p:sp>
      <p:sp>
        <p:nvSpPr>
          <p:cNvPr id="59" name="TextBox 58">
            <a:extLst>
              <a:ext uri="{FF2B5EF4-FFF2-40B4-BE49-F238E27FC236}">
                <a16:creationId xmlns:a16="http://schemas.microsoft.com/office/drawing/2014/main" xmlns="" id="{215F7149-482B-4085-ACF0-B53E9E432BD4}"/>
              </a:ext>
            </a:extLst>
          </p:cNvPr>
          <p:cNvSpPr txBox="1"/>
          <p:nvPr/>
        </p:nvSpPr>
        <p:spPr>
          <a:xfrm>
            <a:off x="5240390" y="4930710"/>
            <a:ext cx="1968752" cy="246221"/>
          </a:xfrm>
          <a:prstGeom prst="rect">
            <a:avLst/>
          </a:prstGeom>
          <a:noFill/>
        </p:spPr>
        <p:txBody>
          <a:bodyPr wrap="square" rtlCol="0" anchor="t">
            <a:spAutoFit/>
          </a:bodyPr>
          <a:lstStyle/>
          <a:p>
            <a:r>
              <a:rPr lang="en-US" sz="1000" err="1"/>
              <a:t>Konfirmasi</a:t>
            </a:r>
            <a:r>
              <a:rPr lang="en-US" sz="1000"/>
              <a:t> Trade Dari </a:t>
            </a:r>
            <a:r>
              <a:rPr lang="en-US" sz="1000" err="1"/>
              <a:t>Pihak</a:t>
            </a:r>
            <a:r>
              <a:rPr lang="en-US" sz="1000"/>
              <a:t> 1</a:t>
            </a:r>
          </a:p>
        </p:txBody>
      </p:sp>
      <p:sp>
        <p:nvSpPr>
          <p:cNvPr id="61" name="TextBox 60">
            <a:extLst>
              <a:ext uri="{FF2B5EF4-FFF2-40B4-BE49-F238E27FC236}">
                <a16:creationId xmlns:a16="http://schemas.microsoft.com/office/drawing/2014/main" xmlns="" id="{548C08BD-62ED-4089-9FBF-D5DCF58519A7}"/>
              </a:ext>
            </a:extLst>
          </p:cNvPr>
          <p:cNvSpPr txBox="1"/>
          <p:nvPr/>
        </p:nvSpPr>
        <p:spPr>
          <a:xfrm>
            <a:off x="5837016" y="5686622"/>
            <a:ext cx="2516587" cy="246221"/>
          </a:xfrm>
          <a:prstGeom prst="rect">
            <a:avLst/>
          </a:prstGeom>
          <a:noFill/>
        </p:spPr>
        <p:txBody>
          <a:bodyPr wrap="square" rtlCol="0" anchor="t">
            <a:spAutoFit/>
          </a:bodyPr>
          <a:lstStyle/>
          <a:p>
            <a:r>
              <a:rPr lang="en-US" sz="1000"/>
              <a:t>Metode </a:t>
            </a:r>
            <a:r>
              <a:rPr lang="en-US" sz="1000" err="1"/>
              <a:t>Langsung</a:t>
            </a:r>
            <a:r>
              <a:rPr lang="en-US" sz="1000"/>
              <a:t> / </a:t>
            </a:r>
            <a:r>
              <a:rPr lang="en-US" sz="1000" err="1"/>
              <a:t>Verifikasi</a:t>
            </a:r>
          </a:p>
        </p:txBody>
      </p:sp>
      <p:sp>
        <p:nvSpPr>
          <p:cNvPr id="63" name="TextBox 62">
            <a:extLst>
              <a:ext uri="{FF2B5EF4-FFF2-40B4-BE49-F238E27FC236}">
                <a16:creationId xmlns:a16="http://schemas.microsoft.com/office/drawing/2014/main" xmlns="" id="{E90AF84E-E1FF-40A1-AB58-B901F462D8AA}"/>
              </a:ext>
            </a:extLst>
          </p:cNvPr>
          <p:cNvSpPr txBox="1"/>
          <p:nvPr/>
        </p:nvSpPr>
        <p:spPr>
          <a:xfrm>
            <a:off x="1766089" y="4309030"/>
            <a:ext cx="2234056" cy="246221"/>
          </a:xfrm>
          <a:prstGeom prst="rect">
            <a:avLst/>
          </a:prstGeom>
          <a:noFill/>
        </p:spPr>
        <p:txBody>
          <a:bodyPr wrap="square" rtlCol="0" anchor="t">
            <a:spAutoFit/>
          </a:bodyPr>
          <a:lstStyle/>
          <a:p>
            <a:r>
              <a:rPr lang="en-US" sz="1000"/>
              <a:t>	Penawar </a:t>
            </a:r>
            <a:r>
              <a:rPr lang="en-US" sz="1000" err="1"/>
              <a:t>Memilih</a:t>
            </a:r>
            <a:r>
              <a:rPr lang="en-US" sz="1000"/>
              <a:t> </a:t>
            </a:r>
            <a:r>
              <a:rPr lang="en-US" sz="1000" err="1"/>
              <a:t>Produk</a:t>
            </a:r>
            <a:endParaRPr lang="en-US" sz="1000"/>
          </a:p>
        </p:txBody>
      </p:sp>
      <p:sp>
        <p:nvSpPr>
          <p:cNvPr id="64" name="TextBox 63">
            <a:extLst>
              <a:ext uri="{FF2B5EF4-FFF2-40B4-BE49-F238E27FC236}">
                <a16:creationId xmlns:a16="http://schemas.microsoft.com/office/drawing/2014/main" xmlns="" id="{53FCE7D4-70EE-4147-BE59-D6AE2E0FE801}"/>
              </a:ext>
            </a:extLst>
          </p:cNvPr>
          <p:cNvSpPr txBox="1"/>
          <p:nvPr/>
        </p:nvSpPr>
        <p:spPr>
          <a:xfrm>
            <a:off x="6091084" y="1958718"/>
            <a:ext cx="1731146" cy="369332"/>
          </a:xfrm>
          <a:prstGeom prst="rect">
            <a:avLst/>
          </a:prstGeom>
          <a:noFill/>
        </p:spPr>
        <p:txBody>
          <a:bodyPr wrap="square" rtlCol="0" anchor="t">
            <a:spAutoFit/>
          </a:bodyPr>
          <a:lstStyle/>
          <a:p>
            <a:r>
              <a:rPr lang="en-US" sz="900" err="1"/>
              <a:t>Kedua</a:t>
            </a:r>
            <a:r>
              <a:rPr lang="en-US" sz="900"/>
              <a:t> </a:t>
            </a:r>
            <a:r>
              <a:rPr lang="en-US" sz="900" err="1"/>
              <a:t>Pihak</a:t>
            </a:r>
            <a:r>
              <a:rPr lang="en-US" sz="900"/>
              <a:t> </a:t>
            </a:r>
            <a:r>
              <a:rPr lang="en-US" sz="900" err="1"/>
              <a:t>mengirim</a:t>
            </a:r>
            <a:r>
              <a:rPr lang="en-US" sz="900"/>
              <a:t> Barang </a:t>
            </a:r>
            <a:r>
              <a:rPr lang="en-US" sz="900" err="1"/>
              <a:t>Ke</a:t>
            </a:r>
            <a:r>
              <a:rPr lang="en-US" sz="900"/>
              <a:t> </a:t>
            </a:r>
            <a:r>
              <a:rPr lang="en-US" sz="900" err="1"/>
              <a:t>Ourwear</a:t>
            </a:r>
          </a:p>
        </p:txBody>
      </p:sp>
      <p:sp>
        <p:nvSpPr>
          <p:cNvPr id="65" name="Oval 64">
            <a:extLst>
              <a:ext uri="{FF2B5EF4-FFF2-40B4-BE49-F238E27FC236}">
                <a16:creationId xmlns:a16="http://schemas.microsoft.com/office/drawing/2014/main" xmlns="" id="{9ABEA6B4-7B92-4160-B82B-596C810DA8DB}"/>
              </a:ext>
            </a:extLst>
          </p:cNvPr>
          <p:cNvSpPr/>
          <p:nvPr/>
        </p:nvSpPr>
        <p:spPr>
          <a:xfrm>
            <a:off x="1524843" y="4935510"/>
            <a:ext cx="239692" cy="211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9</a:t>
            </a:r>
          </a:p>
        </p:txBody>
      </p:sp>
      <p:sp>
        <p:nvSpPr>
          <p:cNvPr id="66" name="Oval 65">
            <a:extLst>
              <a:ext uri="{FF2B5EF4-FFF2-40B4-BE49-F238E27FC236}">
                <a16:creationId xmlns:a16="http://schemas.microsoft.com/office/drawing/2014/main" xmlns="" id="{477E8CE0-5F0C-4791-8C6C-A486029DCEB0}"/>
              </a:ext>
            </a:extLst>
          </p:cNvPr>
          <p:cNvSpPr/>
          <p:nvPr/>
        </p:nvSpPr>
        <p:spPr>
          <a:xfrm>
            <a:off x="1524843" y="3502950"/>
            <a:ext cx="239692" cy="211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8</a:t>
            </a:r>
          </a:p>
        </p:txBody>
      </p:sp>
      <p:sp>
        <p:nvSpPr>
          <p:cNvPr id="67" name="TextBox 66">
            <a:extLst>
              <a:ext uri="{FF2B5EF4-FFF2-40B4-BE49-F238E27FC236}">
                <a16:creationId xmlns:a16="http://schemas.microsoft.com/office/drawing/2014/main" xmlns="" id="{D59904DF-3348-4600-8749-0D030233CA59}"/>
              </a:ext>
            </a:extLst>
          </p:cNvPr>
          <p:cNvSpPr txBox="1"/>
          <p:nvPr/>
        </p:nvSpPr>
        <p:spPr>
          <a:xfrm>
            <a:off x="746924" y="3269358"/>
            <a:ext cx="2686186" cy="230832"/>
          </a:xfrm>
          <a:prstGeom prst="rect">
            <a:avLst/>
          </a:prstGeom>
          <a:noFill/>
        </p:spPr>
        <p:txBody>
          <a:bodyPr wrap="square" rtlCol="0" anchor="t">
            <a:spAutoFit/>
          </a:bodyPr>
          <a:lstStyle/>
          <a:p>
            <a:r>
              <a:rPr lang="en-US" sz="900" err="1"/>
              <a:t>OurWear</a:t>
            </a:r>
            <a:r>
              <a:rPr lang="en-US" sz="900"/>
              <a:t> </a:t>
            </a:r>
            <a:r>
              <a:rPr lang="en-US" sz="900" err="1"/>
              <a:t>Konfirmasi</a:t>
            </a:r>
            <a:r>
              <a:rPr lang="en-US" sz="900"/>
              <a:t> </a:t>
            </a:r>
            <a:r>
              <a:rPr lang="en-US" sz="900" err="1"/>
              <a:t>Kualitas</a:t>
            </a:r>
            <a:r>
              <a:rPr lang="en-US" sz="900"/>
              <a:t> </a:t>
            </a:r>
            <a:r>
              <a:rPr lang="en-US" sz="900" err="1"/>
              <a:t>Ke</a:t>
            </a:r>
            <a:r>
              <a:rPr lang="en-US" sz="900"/>
              <a:t> </a:t>
            </a:r>
            <a:r>
              <a:rPr lang="en-US" sz="900" err="1"/>
              <a:t>Kedua</a:t>
            </a:r>
            <a:r>
              <a:rPr lang="en-US" sz="900"/>
              <a:t> User</a:t>
            </a:r>
          </a:p>
        </p:txBody>
      </p:sp>
      <p:cxnSp>
        <p:nvCxnSpPr>
          <p:cNvPr id="68" name="Straight Arrow Connector 67">
            <a:extLst>
              <a:ext uri="{FF2B5EF4-FFF2-40B4-BE49-F238E27FC236}">
                <a16:creationId xmlns:a16="http://schemas.microsoft.com/office/drawing/2014/main" xmlns="" id="{205B959E-8933-4DB3-84B2-E1BA5FC58F13}"/>
              </a:ext>
            </a:extLst>
          </p:cNvPr>
          <p:cNvCxnSpPr>
            <a:cxnSpLocks/>
          </p:cNvCxnSpPr>
          <p:nvPr/>
        </p:nvCxnSpPr>
        <p:spPr>
          <a:xfrm>
            <a:off x="1649707" y="3763646"/>
            <a:ext cx="0" cy="8690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xmlns="" id="{751988B4-A843-4BFD-920D-429B79362D8D}"/>
              </a:ext>
            </a:extLst>
          </p:cNvPr>
          <p:cNvSpPr txBox="1"/>
          <p:nvPr/>
        </p:nvSpPr>
        <p:spPr>
          <a:xfrm>
            <a:off x="238923" y="4701917"/>
            <a:ext cx="2686186" cy="230832"/>
          </a:xfrm>
          <a:prstGeom prst="rect">
            <a:avLst/>
          </a:prstGeom>
          <a:noFill/>
        </p:spPr>
        <p:txBody>
          <a:bodyPr wrap="square" rtlCol="0" anchor="t">
            <a:spAutoFit/>
          </a:bodyPr>
          <a:lstStyle/>
          <a:p>
            <a:r>
              <a:rPr lang="en-US" sz="900" err="1"/>
              <a:t>OurWear</a:t>
            </a:r>
            <a:r>
              <a:rPr lang="en-US" sz="900"/>
              <a:t> </a:t>
            </a:r>
            <a:r>
              <a:rPr lang="en-US" sz="900" err="1"/>
              <a:t>Kirim</a:t>
            </a:r>
            <a:r>
              <a:rPr lang="en-US" sz="900"/>
              <a:t> Barang </a:t>
            </a:r>
            <a:r>
              <a:rPr lang="en-US" sz="900" err="1"/>
              <a:t>Ke</a:t>
            </a:r>
            <a:r>
              <a:rPr lang="en-US" sz="900"/>
              <a:t> </a:t>
            </a:r>
            <a:r>
              <a:rPr lang="en-US" sz="900" err="1"/>
              <a:t>Kedua</a:t>
            </a:r>
            <a:r>
              <a:rPr lang="en-US" sz="900"/>
              <a:t> User</a:t>
            </a:r>
          </a:p>
        </p:txBody>
      </p:sp>
      <p:cxnSp>
        <p:nvCxnSpPr>
          <p:cNvPr id="70" name="Straight Arrow Connector 69">
            <a:extLst>
              <a:ext uri="{FF2B5EF4-FFF2-40B4-BE49-F238E27FC236}">
                <a16:creationId xmlns:a16="http://schemas.microsoft.com/office/drawing/2014/main" xmlns="" id="{AB9E1FB9-01BD-412B-A75B-F41414BF93DA}"/>
              </a:ext>
            </a:extLst>
          </p:cNvPr>
          <p:cNvCxnSpPr>
            <a:cxnSpLocks/>
          </p:cNvCxnSpPr>
          <p:nvPr/>
        </p:nvCxnSpPr>
        <p:spPr>
          <a:xfrm>
            <a:off x="1598907" y="5267326"/>
            <a:ext cx="0" cy="8690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xmlns="" id="{2B094DD2-A755-4443-BC2F-D01BD8A4683E}"/>
              </a:ext>
            </a:extLst>
          </p:cNvPr>
          <p:cNvSpPr txBox="1"/>
          <p:nvPr/>
        </p:nvSpPr>
        <p:spPr>
          <a:xfrm>
            <a:off x="1179053" y="6193076"/>
            <a:ext cx="2126257" cy="246221"/>
          </a:xfrm>
          <a:prstGeom prst="rect">
            <a:avLst/>
          </a:prstGeom>
          <a:noFill/>
        </p:spPr>
        <p:txBody>
          <a:bodyPr wrap="square" rtlCol="0" anchor="t">
            <a:spAutoFit/>
          </a:bodyPr>
          <a:lstStyle/>
          <a:p>
            <a:r>
              <a:rPr lang="en-US" sz="1000"/>
              <a:t>Barang </a:t>
            </a:r>
            <a:r>
              <a:rPr lang="en-US" sz="1000" err="1"/>
              <a:t>Sampai</a:t>
            </a:r>
          </a:p>
        </p:txBody>
      </p:sp>
    </p:spTree>
    <p:extLst>
      <p:ext uri="{BB962C8B-B14F-4D97-AF65-F5344CB8AC3E}">
        <p14:creationId xmlns:p14="http://schemas.microsoft.com/office/powerpoint/2010/main" val="42094867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6402EE-7A48-49D0-A967-2BAA4E78F0F6}"/>
              </a:ext>
            </a:extLst>
          </p:cNvPr>
          <p:cNvSpPr>
            <a:spLocks noGrp="1"/>
          </p:cNvSpPr>
          <p:nvPr>
            <p:ph type="title"/>
          </p:nvPr>
        </p:nvSpPr>
        <p:spPr/>
        <p:txBody>
          <a:bodyPr/>
          <a:lstStyle/>
          <a:p>
            <a:r>
              <a:rPr lang="en-US"/>
              <a:t>Proses Sewa di Ourwear</a:t>
            </a:r>
          </a:p>
        </p:txBody>
      </p:sp>
      <p:sp>
        <p:nvSpPr>
          <p:cNvPr id="3" name="Content Placeholder 2">
            <a:extLst>
              <a:ext uri="{FF2B5EF4-FFF2-40B4-BE49-F238E27FC236}">
                <a16:creationId xmlns:a16="http://schemas.microsoft.com/office/drawing/2014/main" xmlns="" id="{44A7E021-572C-4CE4-80C2-88739B021382}"/>
              </a:ext>
            </a:extLst>
          </p:cNvPr>
          <p:cNvSpPr>
            <a:spLocks noGrp="1"/>
          </p:cNvSpPr>
          <p:nvPr>
            <p:ph idx="1"/>
          </p:nvPr>
        </p:nvSpPr>
        <p:spPr>
          <a:xfrm>
            <a:off x="677334" y="1513609"/>
            <a:ext cx="9315535" cy="4800922"/>
          </a:xfrm>
        </p:spPr>
        <p:txBody>
          <a:bodyPr vert="horz" lIns="91440" tIns="45720" rIns="91440" bIns="45720" rtlCol="0" anchor="t">
            <a:normAutofit/>
          </a:bodyPr>
          <a:lstStyle/>
          <a:p>
            <a:pPr marL="0" indent="0">
              <a:buNone/>
            </a:pPr>
            <a:r>
              <a:rPr lang="en-US">
                <a:ea typeface="+mn-lt"/>
                <a:cs typeface="+mn-lt"/>
              </a:rPr>
              <a:t>1. Download aplikasi Ourwear di google play store.</a:t>
            </a:r>
            <a:endParaRPr lang="en-US"/>
          </a:p>
          <a:p>
            <a:pPr marL="0" indent="0">
              <a:buNone/>
            </a:pPr>
            <a:r>
              <a:rPr lang="en-US">
                <a:ea typeface="+mn-lt"/>
                <a:cs typeface="+mn-lt"/>
              </a:rPr>
              <a:t>2. Login ke Ourwear lewat akun facebook atau gmail</a:t>
            </a:r>
            <a:endParaRPr lang="en-US"/>
          </a:p>
          <a:p>
            <a:pPr marL="0" indent="0">
              <a:buNone/>
            </a:pPr>
            <a:r>
              <a:rPr lang="en-US">
                <a:ea typeface="+mn-lt"/>
                <a:cs typeface="+mn-lt"/>
              </a:rPr>
              <a:t>3. Anda akan diarahkan ke halaman login/daftar. Jika Anda sudah memiliki akun   di Ourwear, Anda bisa memilih Login. Jika Anda belum memiliki akun di   Ourwear, Anda bisa membuatnya dengan cara klik Lanjutkan.</a:t>
            </a:r>
            <a:endParaRPr lang="en-US"/>
          </a:p>
          <a:p>
            <a:pPr marL="0" indent="0">
              <a:buNone/>
            </a:pPr>
            <a:r>
              <a:rPr lang="en-US">
                <a:ea typeface="+mn-lt"/>
                <a:cs typeface="+mn-lt"/>
              </a:rPr>
              <a:t>4. Pilih kategori (wanita, pria, atau anak-anak</a:t>
            </a:r>
            <a:r>
              <a:rPr lang="en-US" dirty="0">
                <a:ea typeface="+mn-lt"/>
                <a:cs typeface="+mn-lt"/>
              </a:rPr>
              <a:t>)</a:t>
            </a:r>
            <a:endParaRPr lang="en-US" dirty="0"/>
          </a:p>
          <a:p>
            <a:pPr marL="0" indent="0">
              <a:buNone/>
            </a:pPr>
            <a:r>
              <a:rPr lang="en-US">
                <a:ea typeface="+mn-lt"/>
                <a:cs typeface="+mn-lt"/>
              </a:rPr>
              <a:t>5. Klik logo rent atau swipe kebawah untuk melihat best seller dari fitur rent</a:t>
            </a:r>
            <a:endParaRPr lang="en-US"/>
          </a:p>
          <a:p>
            <a:pPr marL="0" indent="0">
              <a:buNone/>
            </a:pPr>
            <a:r>
              <a:rPr lang="en-US">
                <a:ea typeface="+mn-lt"/>
                <a:cs typeface="+mn-lt"/>
              </a:rPr>
              <a:t>6. Pilih kategori dari produk yang ingin Anda sewa.</a:t>
            </a:r>
            <a:endParaRPr lang="en-US"/>
          </a:p>
          <a:p>
            <a:pPr marL="0" indent="0">
              <a:buNone/>
            </a:pPr>
            <a:r>
              <a:rPr lang="en-US">
                <a:ea typeface="+mn-lt"/>
                <a:cs typeface="+mn-lt"/>
              </a:rPr>
              <a:t>7. Pilih produk yang ingin Anda sewa</a:t>
            </a:r>
            <a:endParaRPr lang="en-US"/>
          </a:p>
          <a:p>
            <a:pPr marL="0" indent="0">
              <a:buNone/>
            </a:pPr>
            <a:r>
              <a:rPr lang="en-US">
                <a:ea typeface="+mn-lt"/>
                <a:cs typeface="+mn-lt"/>
              </a:rPr>
              <a:t>8. Pilih metode pembayaran dan durasi pengiriman</a:t>
            </a:r>
            <a:endParaRPr lang="en-US"/>
          </a:p>
          <a:p>
            <a:pPr marL="0" indent="0">
              <a:buNone/>
            </a:pPr>
            <a:r>
              <a:rPr lang="en-US">
                <a:ea typeface="+mn-lt"/>
                <a:cs typeface="+mn-lt"/>
              </a:rPr>
              <a:t>9. Produk dikirim ke kantor Ourwear untuk pengecekan lalu dikirim ke lokasi tujuan</a:t>
            </a:r>
            <a:endParaRPr lang="en-US"/>
          </a:p>
          <a:p>
            <a:pPr marL="0" indent="0">
              <a:buNone/>
            </a:pPr>
            <a:r>
              <a:rPr lang="en-US">
                <a:ea typeface="+mn-lt"/>
                <a:cs typeface="+mn-lt"/>
              </a:rPr>
              <a:t>10. Setelah selesai waktu peminjaman, kurir akan menjemput pakaiannya dan dikembalikan ke pemilik.</a:t>
            </a:r>
            <a:endParaRPr lang="en-US"/>
          </a:p>
          <a:p>
            <a:endParaRPr lang="en-US" dirty="0"/>
          </a:p>
        </p:txBody>
      </p:sp>
    </p:spTree>
    <p:extLst>
      <p:ext uri="{BB962C8B-B14F-4D97-AF65-F5344CB8AC3E}">
        <p14:creationId xmlns:p14="http://schemas.microsoft.com/office/powerpoint/2010/main" val="42634977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F5F79C4-C2CA-41EF-9279-1E6DED2FFE75}"/>
              </a:ext>
            </a:extLst>
          </p:cNvPr>
          <p:cNvSpPr>
            <a:spLocks noGrp="1"/>
          </p:cNvSpPr>
          <p:nvPr>
            <p:ph type="title"/>
          </p:nvPr>
        </p:nvSpPr>
        <p:spPr/>
        <p:txBody>
          <a:bodyPr/>
          <a:lstStyle/>
          <a:p>
            <a:r>
              <a:rPr lang="en-US"/>
              <a:t>Proses Menyewakan Produk di Ourwear</a:t>
            </a:r>
          </a:p>
        </p:txBody>
      </p:sp>
      <p:sp>
        <p:nvSpPr>
          <p:cNvPr id="3" name="Content Placeholder 2">
            <a:extLst>
              <a:ext uri="{FF2B5EF4-FFF2-40B4-BE49-F238E27FC236}">
                <a16:creationId xmlns:a16="http://schemas.microsoft.com/office/drawing/2014/main" xmlns="" id="{1C2A10D4-E052-42DF-9C13-C3967BB2EFE5}"/>
              </a:ext>
            </a:extLst>
          </p:cNvPr>
          <p:cNvSpPr>
            <a:spLocks noGrp="1"/>
          </p:cNvSpPr>
          <p:nvPr>
            <p:ph idx="1"/>
          </p:nvPr>
        </p:nvSpPr>
        <p:spPr>
          <a:xfrm>
            <a:off x="677334" y="1341081"/>
            <a:ext cx="8596668" cy="5519790"/>
          </a:xfrm>
        </p:spPr>
        <p:txBody>
          <a:bodyPr vert="horz" lIns="91440" tIns="45720" rIns="91440" bIns="45720" rtlCol="0" anchor="t">
            <a:normAutofit fontScale="92500" lnSpcReduction="20000"/>
          </a:bodyPr>
          <a:lstStyle/>
          <a:p>
            <a:pPr marL="0" indent="0">
              <a:buNone/>
            </a:pPr>
            <a:r>
              <a:rPr lang="en-US">
                <a:ea typeface="+mn-lt"/>
                <a:cs typeface="+mn-lt"/>
              </a:rPr>
              <a:t>1. Download aplikasi Ourwear di google play store.</a:t>
            </a:r>
            <a:endParaRPr lang="en-US"/>
          </a:p>
          <a:p>
            <a:pPr marL="0" indent="0">
              <a:buNone/>
            </a:pPr>
            <a:r>
              <a:rPr lang="en-US">
                <a:ea typeface="+mn-lt"/>
                <a:cs typeface="+mn-lt"/>
              </a:rPr>
              <a:t>2. Login ke Ourwear lewat akun facebook atau gmail</a:t>
            </a:r>
            <a:endParaRPr lang="en-US"/>
          </a:p>
          <a:p>
            <a:pPr marL="0" indent="0">
              <a:buNone/>
            </a:pPr>
            <a:r>
              <a:rPr lang="en-US" dirty="0">
                <a:ea typeface="+mn-lt"/>
                <a:cs typeface="+mn-lt"/>
              </a:rPr>
              <a:t>3. Anda akan diarahkan ke halaman login/daftar. Jika Anda sudah memiliki akun di Ourwear, Anda </a:t>
            </a:r>
            <a:r>
              <a:rPr lang="en-US">
                <a:ea typeface="+mn-lt"/>
                <a:cs typeface="+mn-lt"/>
              </a:rPr>
              <a:t>bisa memilih Login. Jika Anda belum memiliki akun di Ourwear, anda bisa membuatnya dengan </a:t>
            </a:r>
            <a:r>
              <a:rPr lang="en-US" dirty="0">
                <a:ea typeface="+mn-lt"/>
                <a:cs typeface="+mn-lt"/>
              </a:rPr>
              <a:t>cara klik lanjutkan.</a:t>
            </a:r>
            <a:endParaRPr lang="en-US" dirty="0"/>
          </a:p>
          <a:p>
            <a:pPr marL="0" indent="0">
              <a:buNone/>
            </a:pPr>
            <a:r>
              <a:rPr lang="en-US">
                <a:ea typeface="+mn-lt"/>
                <a:cs typeface="+mn-lt"/>
              </a:rPr>
              <a:t>4. Pilih kategori (wanita, pria, atau anak-anak</a:t>
            </a:r>
            <a:r>
              <a:rPr lang="en-US" dirty="0">
                <a:ea typeface="+mn-lt"/>
                <a:cs typeface="+mn-lt"/>
              </a:rPr>
              <a:t>)</a:t>
            </a:r>
            <a:endParaRPr lang="en-US"/>
          </a:p>
          <a:p>
            <a:pPr marL="0" indent="0">
              <a:buNone/>
            </a:pPr>
            <a:r>
              <a:rPr lang="en-US">
                <a:ea typeface="+mn-lt"/>
                <a:cs typeface="+mn-lt"/>
              </a:rPr>
              <a:t>5. Klik logo rent atau swipe kebawah untuk melihat best seller dari fitur rent</a:t>
            </a:r>
            <a:endParaRPr lang="en-US"/>
          </a:p>
          <a:p>
            <a:pPr marL="0" indent="0">
              <a:buNone/>
            </a:pPr>
            <a:r>
              <a:rPr lang="en-US">
                <a:ea typeface="+mn-lt"/>
                <a:cs typeface="+mn-lt"/>
              </a:rPr>
              <a:t>6. Posting produk Anda di bagian rent</a:t>
            </a:r>
            <a:endParaRPr lang="en-US"/>
          </a:p>
          <a:p>
            <a:pPr marL="0" indent="0">
              <a:buNone/>
            </a:pPr>
            <a:r>
              <a:rPr lang="en-US">
                <a:ea typeface="+mn-lt"/>
                <a:cs typeface="+mn-lt"/>
              </a:rPr>
              <a:t>7. Customer menyewa produk</a:t>
            </a:r>
            <a:endParaRPr lang="en-US"/>
          </a:p>
          <a:p>
            <a:pPr marL="0" indent="0">
              <a:buNone/>
            </a:pPr>
            <a:r>
              <a:rPr lang="en-US">
                <a:ea typeface="+mn-lt"/>
                <a:cs typeface="+mn-lt"/>
              </a:rPr>
              <a:t>8. Ourwear membuat invoice</a:t>
            </a:r>
            <a:endParaRPr lang="en-US"/>
          </a:p>
          <a:p>
            <a:pPr marL="0" indent="0">
              <a:buNone/>
            </a:pPr>
            <a:r>
              <a:rPr lang="en-US">
                <a:ea typeface="+mn-lt"/>
                <a:cs typeface="+mn-lt"/>
              </a:rPr>
              <a:t>9. Pemilik mengirim produk ke kurir terdekat</a:t>
            </a:r>
            <a:endParaRPr lang="en-US"/>
          </a:p>
          <a:p>
            <a:pPr marL="0" indent="0">
              <a:buNone/>
            </a:pPr>
            <a:r>
              <a:rPr lang="en-US">
                <a:ea typeface="+mn-lt"/>
                <a:cs typeface="+mn-lt"/>
              </a:rPr>
              <a:t>10. Produk akan dikirim terlebih dahulu ke kantor ourwear untuk pengecekan originalitas, pemasangan microship (bayar) dan mendapatkan packaging khusus dari ourwear</a:t>
            </a:r>
            <a:endParaRPr lang="en-US"/>
          </a:p>
          <a:p>
            <a:pPr marL="0" indent="0">
              <a:buNone/>
            </a:pPr>
            <a:r>
              <a:rPr lang="en-US">
                <a:ea typeface="+mn-lt"/>
                <a:cs typeface="+mn-lt"/>
              </a:rPr>
              <a:t>11. Produk dikirim ke lokasi customer</a:t>
            </a:r>
            <a:endParaRPr lang="en-US"/>
          </a:p>
          <a:p>
            <a:pPr marL="0" indent="0">
              <a:buNone/>
            </a:pPr>
            <a:r>
              <a:rPr lang="en-US">
                <a:ea typeface="+mn-lt"/>
                <a:cs typeface="+mn-lt"/>
              </a:rPr>
              <a:t>12. Setelah masa peminjaman berakhir, pakaian akan dilaundry terlebih dahulu sebelum dikirim kembali ke pemilik</a:t>
            </a:r>
            <a:endParaRPr lang="en-US"/>
          </a:p>
          <a:p>
            <a:pPr marL="0" indent="0">
              <a:buNone/>
            </a:pPr>
            <a:r>
              <a:rPr lang="en-US">
                <a:ea typeface="+mn-lt"/>
                <a:cs typeface="+mn-lt"/>
              </a:rPr>
              <a:t>13. Pakaian yang sudah dilaundry dikirim lagi ke pemilik.</a:t>
            </a:r>
            <a:endParaRPr lang="en-US"/>
          </a:p>
          <a:p>
            <a:endParaRPr lang="en-US" dirty="0"/>
          </a:p>
        </p:txBody>
      </p:sp>
    </p:spTree>
    <p:extLst>
      <p:ext uri="{BB962C8B-B14F-4D97-AF65-F5344CB8AC3E}">
        <p14:creationId xmlns:p14="http://schemas.microsoft.com/office/powerpoint/2010/main" val="5066318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DB4429-63B4-4695-82A2-A8F6232DD563}"/>
              </a:ext>
            </a:extLst>
          </p:cNvPr>
          <p:cNvSpPr>
            <a:spLocks noGrp="1"/>
          </p:cNvSpPr>
          <p:nvPr>
            <p:ph type="title"/>
          </p:nvPr>
        </p:nvSpPr>
        <p:spPr/>
        <p:txBody>
          <a:bodyPr/>
          <a:lstStyle/>
          <a:p>
            <a:r>
              <a:rPr lang="en-US"/>
              <a:t>Proses Barter Di Ourwear</a:t>
            </a:r>
          </a:p>
        </p:txBody>
      </p:sp>
      <p:sp>
        <p:nvSpPr>
          <p:cNvPr id="3" name="Content Placeholder 2">
            <a:extLst>
              <a:ext uri="{FF2B5EF4-FFF2-40B4-BE49-F238E27FC236}">
                <a16:creationId xmlns:a16="http://schemas.microsoft.com/office/drawing/2014/main" xmlns="" id="{4783900B-DABF-415E-AB9C-34CAC27BC37A}"/>
              </a:ext>
            </a:extLst>
          </p:cNvPr>
          <p:cNvSpPr>
            <a:spLocks noGrp="1"/>
          </p:cNvSpPr>
          <p:nvPr>
            <p:ph idx="1"/>
          </p:nvPr>
        </p:nvSpPr>
        <p:spPr>
          <a:xfrm>
            <a:off x="677334" y="1412967"/>
            <a:ext cx="8596668" cy="4628395"/>
          </a:xfrm>
        </p:spPr>
        <p:txBody>
          <a:bodyPr vert="horz" lIns="91440" tIns="45720" rIns="91440" bIns="45720" rtlCol="0" anchor="t">
            <a:normAutofit/>
          </a:bodyPr>
          <a:lstStyle/>
          <a:p>
            <a:pPr marL="0" indent="0">
              <a:buNone/>
            </a:pPr>
            <a:r>
              <a:rPr lang="en-US">
                <a:ea typeface="+mn-lt"/>
                <a:cs typeface="+mn-lt"/>
              </a:rPr>
              <a:t>1. Download aplikasi Ourwear di google play store.</a:t>
            </a:r>
            <a:endParaRPr lang="en-US"/>
          </a:p>
          <a:p>
            <a:pPr marL="0" indent="0">
              <a:buNone/>
            </a:pPr>
            <a:r>
              <a:rPr lang="en-US">
                <a:ea typeface="+mn-lt"/>
                <a:cs typeface="+mn-lt"/>
              </a:rPr>
              <a:t>2. Login ke Ourwear lewat akun facebook atau gmail</a:t>
            </a:r>
            <a:endParaRPr lang="en-US"/>
          </a:p>
          <a:p>
            <a:pPr marL="0" indent="0">
              <a:buNone/>
            </a:pPr>
            <a:r>
              <a:rPr lang="en-US">
                <a:ea typeface="+mn-lt"/>
                <a:cs typeface="+mn-lt"/>
              </a:rPr>
              <a:t>3. Anda akan diarahkan ke halaman login/daftar. Jika Anda sudah memiliki akun di Ourwear, Anda bisa memilih Login. Jika Anda belum memiliki akun di Ourwear, Anda bisa membuatnya dengan cara klik Lanjutkan.</a:t>
            </a:r>
            <a:endParaRPr lang="en-US"/>
          </a:p>
          <a:p>
            <a:pPr marL="0" indent="0">
              <a:buNone/>
            </a:pPr>
            <a:r>
              <a:rPr lang="en-US">
                <a:ea typeface="+mn-lt"/>
                <a:cs typeface="+mn-lt"/>
              </a:rPr>
              <a:t>4. Pilih kategori (wanita, pria, atau anak-anak</a:t>
            </a:r>
            <a:r>
              <a:rPr lang="en-US" dirty="0">
                <a:ea typeface="+mn-lt"/>
                <a:cs typeface="+mn-lt"/>
              </a:rPr>
              <a:t>)</a:t>
            </a:r>
            <a:endParaRPr lang="en-US"/>
          </a:p>
          <a:p>
            <a:pPr marL="0" indent="0">
              <a:buNone/>
            </a:pPr>
            <a:r>
              <a:rPr lang="en-US">
                <a:ea typeface="+mn-lt"/>
                <a:cs typeface="+mn-lt"/>
              </a:rPr>
              <a:t>5. Klik logo trade atau swipe kebawah untuk melihat best seller dari fitur trade</a:t>
            </a:r>
            <a:endParaRPr lang="en-US"/>
          </a:p>
          <a:p>
            <a:pPr marL="0" indent="0">
              <a:buNone/>
            </a:pPr>
            <a:r>
              <a:rPr lang="en-US">
                <a:ea typeface="+mn-lt"/>
                <a:cs typeface="+mn-lt"/>
              </a:rPr>
              <a:t>6. Customer melakukan order pertukaran barang.</a:t>
            </a:r>
            <a:endParaRPr lang="en-US"/>
          </a:p>
          <a:p>
            <a:pPr marL="0" indent="0">
              <a:buNone/>
            </a:pPr>
            <a:r>
              <a:rPr lang="en-US">
                <a:ea typeface="+mn-lt"/>
                <a:cs typeface="+mn-lt"/>
              </a:rPr>
              <a:t>7. Customer mendapat persetujuan dari trader</a:t>
            </a:r>
            <a:endParaRPr lang="en-US"/>
          </a:p>
          <a:p>
            <a:pPr marL="0" indent="0">
              <a:buNone/>
            </a:pPr>
            <a:r>
              <a:rPr lang="en-US">
                <a:ea typeface="+mn-lt"/>
                <a:cs typeface="+mn-lt"/>
              </a:rPr>
              <a:t>8. Customer melakukan pembayaran ke kurir</a:t>
            </a:r>
            <a:endParaRPr lang="en-US"/>
          </a:p>
          <a:p>
            <a:pPr marL="0" indent="0">
              <a:buNone/>
            </a:pPr>
            <a:r>
              <a:rPr lang="en-US">
                <a:ea typeface="+mn-lt"/>
                <a:cs typeface="+mn-lt"/>
              </a:rPr>
              <a:t>9. Custumer mengirim barang ke kantor ourwear untuk dicek dan dibungkus.</a:t>
            </a:r>
            <a:endParaRPr lang="en-US"/>
          </a:p>
          <a:p>
            <a:pPr marL="0" indent="0">
              <a:buNone/>
            </a:pPr>
            <a:r>
              <a:rPr lang="en-US">
                <a:ea typeface="+mn-lt"/>
                <a:cs typeface="+mn-lt"/>
              </a:rPr>
              <a:t>10. Customer mendapat barang yang ia inginkan</a:t>
            </a:r>
            <a:endParaRPr lang="en-US"/>
          </a:p>
          <a:p>
            <a:endParaRPr lang="en-US" dirty="0"/>
          </a:p>
        </p:txBody>
      </p:sp>
    </p:spTree>
    <p:extLst>
      <p:ext uri="{BB962C8B-B14F-4D97-AF65-F5344CB8AC3E}">
        <p14:creationId xmlns:p14="http://schemas.microsoft.com/office/powerpoint/2010/main" val="31766387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xmlns="" id="{9488ED51-9300-4A86-84B5-5D7F8398CB4D}"/>
              </a:ext>
            </a:extLst>
          </p:cNvPr>
          <p:cNvPicPr>
            <a:picLocks noChangeAspect="1"/>
          </p:cNvPicPr>
          <p:nvPr/>
        </p:nvPicPr>
        <p:blipFill rotWithShape="1">
          <a:blip r:embed="rId2"/>
          <a:srcRect l="30037" t="19388" r="31885" b="11020"/>
          <a:stretch/>
        </p:blipFill>
        <p:spPr>
          <a:xfrm>
            <a:off x="466725" y="113157"/>
            <a:ext cx="7781943" cy="6640074"/>
          </a:xfrm>
          <a:prstGeom prst="rect">
            <a:avLst/>
          </a:prstGeom>
        </p:spPr>
      </p:pic>
    </p:spTree>
    <p:extLst>
      <p:ext uri="{BB962C8B-B14F-4D97-AF65-F5344CB8AC3E}">
        <p14:creationId xmlns:p14="http://schemas.microsoft.com/office/powerpoint/2010/main" val="12373776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2696F6-A4DA-43E0-9960-098372936BBE}"/>
              </a:ext>
            </a:extLst>
          </p:cNvPr>
          <p:cNvSpPr>
            <a:spLocks noGrp="1"/>
          </p:cNvSpPr>
          <p:nvPr>
            <p:ph type="title"/>
          </p:nvPr>
        </p:nvSpPr>
        <p:spPr/>
        <p:txBody>
          <a:bodyPr/>
          <a:lstStyle/>
          <a:p>
            <a:r>
              <a:rPr lang="en-US"/>
              <a:t>Cost yang </a:t>
            </a:r>
            <a:r>
              <a:rPr lang="en-US" err="1"/>
              <a:t>dikeluarkan</a:t>
            </a:r>
          </a:p>
        </p:txBody>
      </p:sp>
      <p:sp>
        <p:nvSpPr>
          <p:cNvPr id="3" name="Content Placeholder 2">
            <a:extLst>
              <a:ext uri="{FF2B5EF4-FFF2-40B4-BE49-F238E27FC236}">
                <a16:creationId xmlns:a16="http://schemas.microsoft.com/office/drawing/2014/main" xmlns="" id="{689BA04F-43A1-4D01-B481-2DF6F5605F55}"/>
              </a:ext>
            </a:extLst>
          </p:cNvPr>
          <p:cNvSpPr>
            <a:spLocks noGrp="1"/>
          </p:cNvSpPr>
          <p:nvPr>
            <p:ph idx="1"/>
          </p:nvPr>
        </p:nvSpPr>
        <p:spPr>
          <a:xfrm>
            <a:off x="610099" y="1342560"/>
            <a:ext cx="8596668" cy="2009391"/>
          </a:xfrm>
        </p:spPr>
        <p:txBody>
          <a:bodyPr vert="horz" lIns="91440" tIns="45720" rIns="91440" bIns="45720" rtlCol="0" anchor="t">
            <a:normAutofit/>
          </a:bodyPr>
          <a:lstStyle/>
          <a:p>
            <a:pPr>
              <a:spcBef>
                <a:spcPts val="0"/>
              </a:spcBef>
            </a:pPr>
            <a:r>
              <a:rPr lang="en-US" sz="2000" err="1">
                <a:solidFill>
                  <a:schemeClr val="tx1"/>
                </a:solidFill>
                <a:latin typeface="Times New Roman"/>
                <a:ea typeface="+mn-lt"/>
                <a:cs typeface="+mn-lt"/>
              </a:rPr>
              <a:t>Sewa</a:t>
            </a:r>
            <a:r>
              <a:rPr lang="en-US" sz="2000">
                <a:solidFill>
                  <a:schemeClr val="tx1"/>
                </a:solidFill>
                <a:latin typeface="Times New Roman"/>
                <a:ea typeface="+mn-lt"/>
                <a:cs typeface="+mn-lt"/>
              </a:rPr>
              <a:t> Server + Database Firebase          Rp. 1.800.000 - Rp 2.000.000</a:t>
            </a:r>
          </a:p>
          <a:p>
            <a:pPr>
              <a:spcBef>
                <a:spcPts val="0"/>
              </a:spcBef>
            </a:pPr>
            <a:r>
              <a:rPr lang="en-US" sz="2000">
                <a:solidFill>
                  <a:schemeClr val="tx1"/>
                </a:solidFill>
                <a:latin typeface="Times New Roman"/>
                <a:ea typeface="+mn-lt"/>
                <a:cs typeface="+mn-lt"/>
              </a:rPr>
              <a:t>Custom Box Packaging                          Rp. 90.000 /box</a:t>
            </a:r>
          </a:p>
          <a:p>
            <a:pPr>
              <a:spcBef>
                <a:spcPts val="0"/>
              </a:spcBef>
            </a:pPr>
            <a:r>
              <a:rPr lang="en-US" sz="2000">
                <a:solidFill>
                  <a:schemeClr val="tx1"/>
                </a:solidFill>
                <a:latin typeface="Times New Roman"/>
                <a:ea typeface="+mn-lt"/>
                <a:cs typeface="+mn-lt"/>
              </a:rPr>
              <a:t>Custom Plastik Packaging                      Rp. 80.000 /20pcs</a:t>
            </a:r>
          </a:p>
          <a:p>
            <a:pPr>
              <a:spcBef>
                <a:spcPts val="0"/>
              </a:spcBef>
            </a:pPr>
            <a:r>
              <a:rPr lang="en-US" sz="2000">
                <a:solidFill>
                  <a:schemeClr val="tx1"/>
                </a:solidFill>
                <a:latin typeface="Times New Roman"/>
                <a:ea typeface="+mn-lt"/>
                <a:cs typeface="+mn-lt"/>
              </a:rPr>
              <a:t>Micro Chip                                             Rp. 35.000 /pcs</a:t>
            </a:r>
          </a:p>
          <a:p>
            <a:pPr>
              <a:spcBef>
                <a:spcPts val="0"/>
              </a:spcBef>
            </a:pPr>
            <a:r>
              <a:rPr lang="en-US" sz="2000">
                <a:solidFill>
                  <a:schemeClr val="tx1"/>
                </a:solidFill>
                <a:latin typeface="Times New Roman"/>
                <a:ea typeface="+mn-lt"/>
                <a:cs typeface="+mn-lt"/>
              </a:rPr>
              <a:t>Security Tag                                            Rp. 3.200.000/1000pcs</a:t>
            </a:r>
            <a:endParaRPr lang="en-US" sz="2000">
              <a:solidFill>
                <a:schemeClr val="tx1"/>
              </a:solidFill>
              <a:latin typeface="Times New Roman"/>
              <a:cs typeface="Times New Roman"/>
            </a:endParaRPr>
          </a:p>
          <a:p>
            <a:pPr>
              <a:spcBef>
                <a:spcPts val="0"/>
              </a:spcBef>
            </a:pPr>
            <a:r>
              <a:rPr lang="en-US" sz="2000">
                <a:solidFill>
                  <a:schemeClr val="tx1"/>
                </a:solidFill>
                <a:latin typeface="Times New Roman"/>
                <a:ea typeface="+mn-lt"/>
                <a:cs typeface="+mn-lt"/>
              </a:rPr>
              <a:t>Adobe Account 1 Month                        Rp. 150.000                     </a:t>
            </a:r>
          </a:p>
          <a:p>
            <a:pPr>
              <a:spcBef>
                <a:spcPts val="0"/>
              </a:spcBef>
            </a:pPr>
            <a:endParaRPr lang="en-US">
              <a:solidFill>
                <a:schemeClr val="tx1"/>
              </a:solidFill>
              <a:ea typeface="+mn-lt"/>
              <a:cs typeface="+mn-lt"/>
            </a:endParaRPr>
          </a:p>
          <a:p>
            <a:endParaRPr lang="en-US"/>
          </a:p>
        </p:txBody>
      </p:sp>
      <p:sp>
        <p:nvSpPr>
          <p:cNvPr id="5" name="Title 1">
            <a:extLst>
              <a:ext uri="{FF2B5EF4-FFF2-40B4-BE49-F238E27FC236}">
                <a16:creationId xmlns:a16="http://schemas.microsoft.com/office/drawing/2014/main" xmlns="" id="{9ABDF73F-0593-4D66-80B7-0692D31C4310}"/>
              </a:ext>
            </a:extLst>
          </p:cNvPr>
          <p:cNvSpPr txBox="1">
            <a:spLocks/>
          </p:cNvSpPr>
          <p:nvPr/>
        </p:nvSpPr>
        <p:spPr>
          <a:xfrm>
            <a:off x="610099" y="3433482"/>
            <a:ext cx="8596668" cy="794124"/>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Revenue Stream</a:t>
            </a:r>
          </a:p>
        </p:txBody>
      </p:sp>
      <p:sp>
        <p:nvSpPr>
          <p:cNvPr id="7" name="Content Placeholder 2">
            <a:extLst>
              <a:ext uri="{FF2B5EF4-FFF2-40B4-BE49-F238E27FC236}">
                <a16:creationId xmlns:a16="http://schemas.microsoft.com/office/drawing/2014/main" xmlns="" id="{482F8121-81A4-4621-A9C5-BA5CA63DAE4B}"/>
              </a:ext>
            </a:extLst>
          </p:cNvPr>
          <p:cNvSpPr txBox="1">
            <a:spLocks/>
          </p:cNvSpPr>
          <p:nvPr/>
        </p:nvSpPr>
        <p:spPr>
          <a:xfrm>
            <a:off x="677334" y="4110413"/>
            <a:ext cx="8596668" cy="1930949"/>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err="1"/>
              <a:t>Biaya</a:t>
            </a:r>
            <a:r>
              <a:rPr lang="en-US"/>
              <a:t> Metode </a:t>
            </a:r>
            <a:r>
              <a:rPr lang="en-US" err="1"/>
              <a:t>Verifikasi</a:t>
            </a:r>
          </a:p>
          <a:p>
            <a:r>
              <a:rPr lang="en-US"/>
              <a:t>Sistem Bagi Hasil </a:t>
            </a:r>
            <a:r>
              <a:rPr lang="en-US" err="1"/>
              <a:t>dari</a:t>
            </a:r>
            <a:r>
              <a:rPr lang="en-US"/>
              <a:t> Fitur Rent</a:t>
            </a:r>
          </a:p>
          <a:p>
            <a:r>
              <a:rPr lang="en-US"/>
              <a:t>Premium Account </a:t>
            </a:r>
            <a:r>
              <a:rPr lang="en-US" err="1"/>
              <a:t>Untuk</a:t>
            </a:r>
            <a:r>
              <a:rPr lang="en-US"/>
              <a:t> Rent &amp; Trade</a:t>
            </a:r>
          </a:p>
          <a:p>
            <a:r>
              <a:rPr lang="en-US"/>
              <a:t>Subscription Plan Rent</a:t>
            </a:r>
          </a:p>
        </p:txBody>
      </p:sp>
    </p:spTree>
    <p:extLst>
      <p:ext uri="{BB962C8B-B14F-4D97-AF65-F5344CB8AC3E}">
        <p14:creationId xmlns:p14="http://schemas.microsoft.com/office/powerpoint/2010/main" val="7347118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xmlns="" id="{73801C04-2C0E-43E2-BE87-71AE8755BD47}"/>
              </a:ext>
            </a:extLst>
          </p:cNvPr>
          <p:cNvPicPr>
            <a:picLocks noChangeAspect="1"/>
          </p:cNvPicPr>
          <p:nvPr/>
        </p:nvPicPr>
        <p:blipFill rotWithShape="1">
          <a:blip r:embed="rId2"/>
          <a:srcRect l="67896" t="11327" r="12064" b="13274"/>
          <a:stretch/>
        </p:blipFill>
        <p:spPr>
          <a:xfrm>
            <a:off x="1143000" y="-76200"/>
            <a:ext cx="6296028" cy="6867530"/>
          </a:xfrm>
          <a:prstGeom prst="rect">
            <a:avLst/>
          </a:prstGeom>
        </p:spPr>
      </p:pic>
      <p:sp>
        <p:nvSpPr>
          <p:cNvPr id="3" name="Oval 2">
            <a:extLst>
              <a:ext uri="{FF2B5EF4-FFF2-40B4-BE49-F238E27FC236}">
                <a16:creationId xmlns:a16="http://schemas.microsoft.com/office/drawing/2014/main" xmlns="" id="{57CD1B26-517B-4CFB-8F02-848FE7DEA51B}"/>
              </a:ext>
            </a:extLst>
          </p:cNvPr>
          <p:cNvSpPr/>
          <p:nvPr/>
        </p:nvSpPr>
        <p:spPr>
          <a:xfrm>
            <a:off x="6286500" y="781050"/>
            <a:ext cx="209550" cy="2190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xmlns="" id="{584CDFFA-26C0-48BA-AE1E-2132117AA5A4}"/>
              </a:ext>
            </a:extLst>
          </p:cNvPr>
          <p:cNvSpPr/>
          <p:nvPr/>
        </p:nvSpPr>
        <p:spPr>
          <a:xfrm>
            <a:off x="5714999" y="1647824"/>
            <a:ext cx="209550" cy="2190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xmlns="" id="{9DCFF0D0-F832-4C99-B63B-8FC72F5508C8}"/>
              </a:ext>
            </a:extLst>
          </p:cNvPr>
          <p:cNvSpPr/>
          <p:nvPr/>
        </p:nvSpPr>
        <p:spPr>
          <a:xfrm>
            <a:off x="6181724" y="2514599"/>
            <a:ext cx="209550" cy="2190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xmlns="" id="{47F78295-70BD-45E8-9EA1-B60CE6DEFFAF}"/>
              </a:ext>
            </a:extLst>
          </p:cNvPr>
          <p:cNvSpPr/>
          <p:nvPr/>
        </p:nvSpPr>
        <p:spPr>
          <a:xfrm>
            <a:off x="6248399" y="4229099"/>
            <a:ext cx="209550" cy="2190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xmlns="" id="{B1A3125E-9F68-4F95-A5A1-CD29CE5A2977}"/>
              </a:ext>
            </a:extLst>
          </p:cNvPr>
          <p:cNvSpPr/>
          <p:nvPr/>
        </p:nvSpPr>
        <p:spPr>
          <a:xfrm>
            <a:off x="6743699" y="3362324"/>
            <a:ext cx="209550" cy="2190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xmlns="" id="{4A4173C6-1BF8-4B85-ACDC-4182DBA5549B}"/>
              </a:ext>
            </a:extLst>
          </p:cNvPr>
          <p:cNvSpPr/>
          <p:nvPr/>
        </p:nvSpPr>
        <p:spPr>
          <a:xfrm>
            <a:off x="5219699" y="5943599"/>
            <a:ext cx="209550" cy="2190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xmlns="" id="{2D7B49C4-DC8C-4C7F-BE6C-B147D50D797F}"/>
              </a:ext>
            </a:extLst>
          </p:cNvPr>
          <p:cNvSpPr/>
          <p:nvPr/>
        </p:nvSpPr>
        <p:spPr>
          <a:xfrm>
            <a:off x="5762624" y="5095874"/>
            <a:ext cx="209550" cy="2190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24826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screenshot of a cell phone&#10;&#10;Description automatically generated">
            <a:extLst>
              <a:ext uri="{FF2B5EF4-FFF2-40B4-BE49-F238E27FC236}">
                <a16:creationId xmlns:a16="http://schemas.microsoft.com/office/drawing/2014/main" xmlns="" id="{74E92C74-25B2-42C7-84F0-08F489AC356D}"/>
              </a:ext>
            </a:extLst>
          </p:cNvPr>
          <p:cNvPicPr>
            <a:picLocks noChangeAspect="1"/>
          </p:cNvPicPr>
          <p:nvPr/>
        </p:nvPicPr>
        <p:blipFill>
          <a:blip r:embed="rId2"/>
          <a:stretch>
            <a:fillRect/>
          </a:stretch>
        </p:blipFill>
        <p:spPr>
          <a:xfrm>
            <a:off x="1576467" y="1068"/>
            <a:ext cx="5003308" cy="6817558"/>
          </a:xfrm>
          <a:prstGeom prst="rect">
            <a:avLst/>
          </a:prstGeom>
        </p:spPr>
      </p:pic>
    </p:spTree>
    <p:extLst>
      <p:ext uri="{BB962C8B-B14F-4D97-AF65-F5344CB8AC3E}">
        <p14:creationId xmlns:p14="http://schemas.microsoft.com/office/powerpoint/2010/main" val="2997539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919FBE-C9D4-42B3-A22F-A749A209BA6C}"/>
              </a:ext>
            </a:extLst>
          </p:cNvPr>
          <p:cNvSpPr>
            <a:spLocks noGrp="1"/>
          </p:cNvSpPr>
          <p:nvPr>
            <p:ph type="title"/>
          </p:nvPr>
        </p:nvSpPr>
        <p:spPr/>
        <p:txBody>
          <a:bodyPr/>
          <a:lstStyle/>
          <a:p>
            <a:r>
              <a:rPr lang="en-US"/>
              <a:t>Rumusan Masalah</a:t>
            </a:r>
          </a:p>
        </p:txBody>
      </p:sp>
      <p:sp>
        <p:nvSpPr>
          <p:cNvPr id="3" name="Content Placeholder 2">
            <a:extLst>
              <a:ext uri="{FF2B5EF4-FFF2-40B4-BE49-F238E27FC236}">
                <a16:creationId xmlns:a16="http://schemas.microsoft.com/office/drawing/2014/main" xmlns="" id="{CA6342CD-7F62-4D09-8328-63C54D8A0C5B}"/>
              </a:ext>
            </a:extLst>
          </p:cNvPr>
          <p:cNvSpPr>
            <a:spLocks noGrp="1"/>
          </p:cNvSpPr>
          <p:nvPr>
            <p:ph idx="1"/>
          </p:nvPr>
        </p:nvSpPr>
        <p:spPr/>
        <p:txBody>
          <a:bodyPr vert="horz" lIns="91440" tIns="45720" rIns="91440" bIns="45720" rtlCol="0" anchor="t">
            <a:normAutofit/>
          </a:bodyPr>
          <a:lstStyle/>
          <a:p>
            <a:r>
              <a:rPr lang="en-US">
                <a:ea typeface="+mn-lt"/>
                <a:cs typeface="+mn-lt"/>
              </a:rPr>
              <a:t>1.     Bagaimana cara mengatasi konsumerisme masyarakat?</a:t>
            </a:r>
            <a:endParaRPr lang="en-US"/>
          </a:p>
          <a:p>
            <a:r>
              <a:rPr lang="en-US">
                <a:ea typeface="+mn-lt"/>
                <a:cs typeface="+mn-lt"/>
              </a:rPr>
              <a:t>2.     Apa yang bisa kita lakukan untuk mengurangi produksi fast fashion?</a:t>
            </a:r>
            <a:endParaRPr lang="en-US"/>
          </a:p>
          <a:p>
            <a:r>
              <a:rPr lang="en-US">
                <a:ea typeface="+mn-lt"/>
                <a:cs typeface="+mn-lt"/>
              </a:rPr>
              <a:t>3.     Apa yang dilakukan terhadap pakaian tidak terpakai tersebut?</a:t>
            </a:r>
            <a:endParaRPr lang="en-US"/>
          </a:p>
        </p:txBody>
      </p:sp>
    </p:spTree>
    <p:extLst>
      <p:ext uri="{BB962C8B-B14F-4D97-AF65-F5344CB8AC3E}">
        <p14:creationId xmlns:p14="http://schemas.microsoft.com/office/powerpoint/2010/main" val="20431802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3754" y="256221"/>
            <a:ext cx="4203045" cy="1375608"/>
          </a:xfrm>
        </p:spPr>
        <p:txBody>
          <a:bodyPr anchor="ctr">
            <a:normAutofit/>
          </a:bodyPr>
          <a:lstStyle/>
          <a:p>
            <a:endParaRPr lang="en-US" b="1" i="1">
              <a:solidFill>
                <a:schemeClr val="bg1"/>
              </a:solidFill>
              <a:latin typeface="Calibri"/>
              <a:cs typeface="Calibri"/>
            </a:endParaRPr>
          </a:p>
        </p:txBody>
      </p:sp>
      <p:pic>
        <p:nvPicPr>
          <p:cNvPr id="3" name="Picture 4" descr="A screenshot of a cell phone&#10;&#10;Description automatically generated">
            <a:extLst>
              <a:ext uri="{FF2B5EF4-FFF2-40B4-BE49-F238E27FC236}">
                <a16:creationId xmlns:a16="http://schemas.microsoft.com/office/drawing/2014/main" xmlns="" id="{F349A4CE-77DA-438C-BF13-D6A85DADC918}"/>
              </a:ext>
            </a:extLst>
          </p:cNvPr>
          <p:cNvPicPr>
            <a:picLocks noChangeAspect="1"/>
          </p:cNvPicPr>
          <p:nvPr/>
        </p:nvPicPr>
        <p:blipFill>
          <a:blip r:embed="rId2"/>
          <a:stretch>
            <a:fillRect/>
          </a:stretch>
        </p:blipFill>
        <p:spPr>
          <a:xfrm>
            <a:off x="5717310" y="494746"/>
            <a:ext cx="5525653" cy="6145598"/>
          </a:xfrm>
          <a:prstGeom prst="rect">
            <a:avLst/>
          </a:prstGeom>
        </p:spPr>
      </p:pic>
      <p:sp>
        <p:nvSpPr>
          <p:cNvPr id="5" name="TextBox 4">
            <a:extLst>
              <a:ext uri="{FF2B5EF4-FFF2-40B4-BE49-F238E27FC236}">
                <a16:creationId xmlns:a16="http://schemas.microsoft.com/office/drawing/2014/main" xmlns="" id="{4E57F1B1-2703-4CF2-8E0B-C7490E1BBEB2}"/>
              </a:ext>
            </a:extLst>
          </p:cNvPr>
          <p:cNvSpPr txBox="1"/>
          <p:nvPr/>
        </p:nvSpPr>
        <p:spPr>
          <a:xfrm>
            <a:off x="198582" y="1803400"/>
            <a:ext cx="425565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err="1"/>
              <a:t>Sewa</a:t>
            </a:r>
            <a:r>
              <a:rPr lang="en-US" sz="1600"/>
              <a:t> Server + Database Firebase 1,8-2 </a:t>
            </a:r>
            <a:r>
              <a:rPr lang="en-US" sz="1600" err="1"/>
              <a:t>Jt</a:t>
            </a:r>
            <a:endParaRPr lang="en-US" sz="1600"/>
          </a:p>
        </p:txBody>
      </p:sp>
      <p:sp>
        <p:nvSpPr>
          <p:cNvPr id="6" name="TextBox 5">
            <a:extLst>
              <a:ext uri="{FF2B5EF4-FFF2-40B4-BE49-F238E27FC236}">
                <a16:creationId xmlns:a16="http://schemas.microsoft.com/office/drawing/2014/main" xmlns="" id="{AA0CC1CA-E7D4-4361-9931-68D5791DA1E9}"/>
              </a:ext>
            </a:extLst>
          </p:cNvPr>
          <p:cNvSpPr txBox="1"/>
          <p:nvPr/>
        </p:nvSpPr>
        <p:spPr>
          <a:xfrm>
            <a:off x="190419" y="2134787"/>
            <a:ext cx="41748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Custom Box Packaging           90rb/box</a:t>
            </a:r>
          </a:p>
        </p:txBody>
      </p:sp>
      <p:sp>
        <p:nvSpPr>
          <p:cNvPr id="7" name="TextBox 6">
            <a:extLst>
              <a:ext uri="{FF2B5EF4-FFF2-40B4-BE49-F238E27FC236}">
                <a16:creationId xmlns:a16="http://schemas.microsoft.com/office/drawing/2014/main" xmlns="" id="{A5944139-7770-4256-9247-3CAF60D31188}"/>
              </a:ext>
            </a:extLst>
          </p:cNvPr>
          <p:cNvSpPr txBox="1"/>
          <p:nvPr/>
        </p:nvSpPr>
        <p:spPr>
          <a:xfrm>
            <a:off x="195696" y="2458604"/>
            <a:ext cx="52716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Custom Plastik Packaging    80rb/20pcs</a:t>
            </a:r>
          </a:p>
        </p:txBody>
      </p:sp>
      <p:sp>
        <p:nvSpPr>
          <p:cNvPr id="8" name="TextBox 7">
            <a:extLst>
              <a:ext uri="{FF2B5EF4-FFF2-40B4-BE49-F238E27FC236}">
                <a16:creationId xmlns:a16="http://schemas.microsoft.com/office/drawing/2014/main" xmlns="" id="{898BC3C0-D3F0-499B-90F5-B03EE1B5CE7C}"/>
              </a:ext>
            </a:extLst>
          </p:cNvPr>
          <p:cNvSpPr txBox="1"/>
          <p:nvPr/>
        </p:nvSpPr>
        <p:spPr>
          <a:xfrm>
            <a:off x="191508" y="281989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Micro Chip        35rb/pcs</a:t>
            </a:r>
          </a:p>
        </p:txBody>
      </p:sp>
      <p:sp>
        <p:nvSpPr>
          <p:cNvPr id="10" name="TextBox 9">
            <a:extLst>
              <a:ext uri="{FF2B5EF4-FFF2-40B4-BE49-F238E27FC236}">
                <a16:creationId xmlns:a16="http://schemas.microsoft.com/office/drawing/2014/main" xmlns="" id="{D17E0803-AC63-417C-813C-DE1EEF7167C9}"/>
              </a:ext>
            </a:extLst>
          </p:cNvPr>
          <p:cNvSpPr txBox="1"/>
          <p:nvPr/>
        </p:nvSpPr>
        <p:spPr>
          <a:xfrm>
            <a:off x="277957" y="3198957"/>
            <a:ext cx="4174836"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Security Tag   3.2jt/1000pcs</a:t>
            </a:r>
          </a:p>
          <a:p>
            <a:r>
              <a:rPr lang="en-US"/>
              <a:t>Visual Studio Code                       Free</a:t>
            </a:r>
          </a:p>
          <a:p>
            <a:r>
              <a:rPr lang="en-US"/>
              <a:t>Dart                                            Free</a:t>
            </a:r>
          </a:p>
          <a:p>
            <a:r>
              <a:rPr lang="en-US"/>
              <a:t>C++                                             Free</a:t>
            </a:r>
          </a:p>
          <a:p>
            <a:r>
              <a:rPr lang="en-US" err="1"/>
              <a:t>Github</a:t>
            </a:r>
            <a:r>
              <a:rPr lang="en-US"/>
              <a:t>                                         Free</a:t>
            </a:r>
          </a:p>
          <a:p>
            <a:r>
              <a:rPr lang="en-US"/>
              <a:t>Adobe XD                                     Free</a:t>
            </a:r>
          </a:p>
          <a:p>
            <a:r>
              <a:rPr lang="en-US"/>
              <a:t>Flutter                                         Free</a:t>
            </a:r>
          </a:p>
          <a:p>
            <a:r>
              <a:rPr lang="en-US"/>
              <a:t>Android Studio                             Free</a:t>
            </a:r>
          </a:p>
          <a:p>
            <a:endParaRPr lang="en-US"/>
          </a:p>
          <a:p>
            <a:r>
              <a:rPr lang="en-US">
                <a:ea typeface="+mn-lt"/>
                <a:cs typeface="+mn-lt"/>
              </a:rPr>
              <a:t>Payment </a:t>
            </a:r>
            <a:r>
              <a:rPr lang="en-US" err="1">
                <a:ea typeface="+mn-lt"/>
                <a:cs typeface="+mn-lt"/>
              </a:rPr>
              <a:t>Gateaway</a:t>
            </a:r>
            <a:r>
              <a:rPr lang="en-US">
                <a:ea typeface="+mn-lt"/>
                <a:cs typeface="+mn-lt"/>
              </a:rPr>
              <a:t>  2,5 – 4% per </a:t>
            </a:r>
            <a:r>
              <a:rPr lang="en-US" err="1">
                <a:ea typeface="+mn-lt"/>
                <a:cs typeface="+mn-lt"/>
              </a:rPr>
              <a:t>transaksi</a:t>
            </a:r>
            <a:r>
              <a:rPr lang="en-US">
                <a:ea typeface="+mn-lt"/>
                <a:cs typeface="+mn-lt"/>
              </a:rPr>
              <a:t> / max 4rb</a:t>
            </a:r>
            <a:endParaRPr lang="en-US"/>
          </a:p>
        </p:txBody>
      </p:sp>
    </p:spTree>
    <p:extLst>
      <p:ext uri="{BB962C8B-B14F-4D97-AF65-F5344CB8AC3E}">
        <p14:creationId xmlns:p14="http://schemas.microsoft.com/office/powerpoint/2010/main" val="30719967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00D171-98B5-4765-94FB-34726D002F02}"/>
              </a:ext>
            </a:extLst>
          </p:cNvPr>
          <p:cNvSpPr>
            <a:spLocks noGrp="1"/>
          </p:cNvSpPr>
          <p:nvPr>
            <p:ph type="title"/>
          </p:nvPr>
        </p:nvSpPr>
        <p:spPr>
          <a:xfrm>
            <a:off x="673754" y="643467"/>
            <a:ext cx="4203045" cy="1375608"/>
          </a:xfrm>
        </p:spPr>
        <p:txBody>
          <a:bodyPr anchor="ctr">
            <a:normAutofit/>
          </a:bodyPr>
          <a:lstStyle/>
          <a:p>
            <a:r>
              <a:rPr lang="en-US" b="1" i="1">
                <a:latin typeface="Calibri" panose="020F0502020204030204" pitchFamily="34" charset="0"/>
                <a:cs typeface="Calibri" panose="020F0502020204030204" pitchFamily="34" charset="0"/>
              </a:rPr>
              <a:t/>
            </a:r>
            <a:br>
              <a:rPr lang="en-US" b="1" i="1">
                <a:latin typeface="Calibri" panose="020F0502020204030204" pitchFamily="34" charset="0"/>
                <a:cs typeface="Calibri" panose="020F0502020204030204" pitchFamily="34" charset="0"/>
              </a:rPr>
            </a:br>
            <a:endParaRPr lang="en-US">
              <a:solidFill>
                <a:schemeClr val="bg1"/>
              </a:solidFill>
            </a:endParaRPr>
          </a:p>
        </p:txBody>
      </p:sp>
      <p:pic>
        <p:nvPicPr>
          <p:cNvPr id="4" name="Picture 4" descr="A screenshot of a cell phone screen with text&#10;&#10;Description automatically generated">
            <a:extLst>
              <a:ext uri="{FF2B5EF4-FFF2-40B4-BE49-F238E27FC236}">
                <a16:creationId xmlns:a16="http://schemas.microsoft.com/office/drawing/2014/main" xmlns="" id="{AEB767AA-1260-4BBD-B655-AEE7BA7206BE}"/>
              </a:ext>
            </a:extLst>
          </p:cNvPr>
          <p:cNvPicPr>
            <a:picLocks noChangeAspect="1"/>
          </p:cNvPicPr>
          <p:nvPr/>
        </p:nvPicPr>
        <p:blipFill>
          <a:blip r:embed="rId2"/>
          <a:stretch>
            <a:fillRect/>
          </a:stretch>
        </p:blipFill>
        <p:spPr>
          <a:xfrm>
            <a:off x="2435822" y="1673"/>
            <a:ext cx="4855746" cy="6854430"/>
          </a:xfrm>
          <a:prstGeom prst="rect">
            <a:avLst/>
          </a:prstGeom>
        </p:spPr>
      </p:pic>
    </p:spTree>
    <p:extLst>
      <p:ext uri="{BB962C8B-B14F-4D97-AF65-F5344CB8AC3E}">
        <p14:creationId xmlns:p14="http://schemas.microsoft.com/office/powerpoint/2010/main" val="23330060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3754" y="643467"/>
            <a:ext cx="4203045" cy="1375608"/>
          </a:xfrm>
        </p:spPr>
        <p:txBody>
          <a:bodyPr anchor="ctr">
            <a:normAutofit/>
          </a:bodyPr>
          <a:lstStyle/>
          <a:p>
            <a:endParaRPr lang="en-US">
              <a:solidFill>
                <a:schemeClr val="bg1"/>
              </a:solidFill>
            </a:endParaRPr>
          </a:p>
        </p:txBody>
      </p:sp>
      <p:pic>
        <p:nvPicPr>
          <p:cNvPr id="4" name="Picture 4" descr="A screenshot of a cell phone&#10;&#10;Description automatically generated">
            <a:extLst>
              <a:ext uri="{FF2B5EF4-FFF2-40B4-BE49-F238E27FC236}">
                <a16:creationId xmlns:a16="http://schemas.microsoft.com/office/drawing/2014/main" xmlns="" id="{552F6501-7D9F-4483-ADCA-BD1901983838}"/>
              </a:ext>
            </a:extLst>
          </p:cNvPr>
          <p:cNvPicPr>
            <a:picLocks noChangeAspect="1"/>
          </p:cNvPicPr>
          <p:nvPr/>
        </p:nvPicPr>
        <p:blipFill>
          <a:blip r:embed="rId2"/>
          <a:stretch>
            <a:fillRect/>
          </a:stretch>
        </p:blipFill>
        <p:spPr>
          <a:xfrm>
            <a:off x="2225197" y="1674"/>
            <a:ext cx="5593321" cy="6854428"/>
          </a:xfrm>
          <a:prstGeom prst="rect">
            <a:avLst/>
          </a:prstGeom>
        </p:spPr>
      </p:pic>
    </p:spTree>
    <p:extLst>
      <p:ext uri="{BB962C8B-B14F-4D97-AF65-F5344CB8AC3E}">
        <p14:creationId xmlns:p14="http://schemas.microsoft.com/office/powerpoint/2010/main" val="32544818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3754" y="643467"/>
            <a:ext cx="4203045" cy="1375608"/>
          </a:xfrm>
        </p:spPr>
        <p:txBody>
          <a:bodyPr anchor="ctr">
            <a:normAutofit/>
          </a:bodyPr>
          <a:lstStyle/>
          <a:p>
            <a:endParaRPr lang="en-US">
              <a:solidFill>
                <a:schemeClr val="bg1"/>
              </a:solidFill>
            </a:endParaRPr>
          </a:p>
        </p:txBody>
      </p:sp>
      <p:pic>
        <p:nvPicPr>
          <p:cNvPr id="7" name="Picture 7" descr="A screenshot of a cell phone&#10;&#10;Description automatically generated">
            <a:extLst>
              <a:ext uri="{FF2B5EF4-FFF2-40B4-BE49-F238E27FC236}">
                <a16:creationId xmlns:a16="http://schemas.microsoft.com/office/drawing/2014/main" xmlns="" id="{E52BBACD-51BB-4D79-9241-F2AB660F7874}"/>
              </a:ext>
            </a:extLst>
          </p:cNvPr>
          <p:cNvPicPr>
            <a:picLocks noChangeAspect="1"/>
          </p:cNvPicPr>
          <p:nvPr/>
        </p:nvPicPr>
        <p:blipFill>
          <a:blip r:embed="rId2"/>
          <a:stretch>
            <a:fillRect/>
          </a:stretch>
        </p:blipFill>
        <p:spPr>
          <a:xfrm>
            <a:off x="2718247" y="145556"/>
            <a:ext cx="3785699" cy="6869967"/>
          </a:xfrm>
          <a:prstGeom prst="rect">
            <a:avLst/>
          </a:prstGeom>
        </p:spPr>
      </p:pic>
      <p:pic>
        <p:nvPicPr>
          <p:cNvPr id="3" name="Picture 3" descr="A screenshot of a social media post&#10;&#10;Description automatically generated">
            <a:extLst>
              <a:ext uri="{FF2B5EF4-FFF2-40B4-BE49-F238E27FC236}">
                <a16:creationId xmlns:a16="http://schemas.microsoft.com/office/drawing/2014/main" xmlns="" id="{C1A6CBF1-1A0B-44FB-A7B8-810E8FBBCFA1}"/>
              </a:ext>
            </a:extLst>
          </p:cNvPr>
          <p:cNvPicPr>
            <a:picLocks noChangeAspect="1"/>
          </p:cNvPicPr>
          <p:nvPr/>
        </p:nvPicPr>
        <p:blipFill rotWithShape="1">
          <a:blip r:embed="rId3"/>
          <a:srcRect r="840" b="25364"/>
          <a:stretch/>
        </p:blipFill>
        <p:spPr>
          <a:xfrm>
            <a:off x="5663179" y="1516380"/>
            <a:ext cx="892033" cy="2773681"/>
          </a:xfrm>
          <a:prstGeom prst="rect">
            <a:avLst/>
          </a:prstGeom>
        </p:spPr>
      </p:pic>
      <p:pic>
        <p:nvPicPr>
          <p:cNvPr id="4" name="Picture 4" descr="A screenshot of a cell phone&#10;&#10;Description automatically generated">
            <a:extLst>
              <a:ext uri="{FF2B5EF4-FFF2-40B4-BE49-F238E27FC236}">
                <a16:creationId xmlns:a16="http://schemas.microsoft.com/office/drawing/2014/main" xmlns="" id="{115A4EBC-A335-4413-96D4-E1D52AB726B0}"/>
              </a:ext>
            </a:extLst>
          </p:cNvPr>
          <p:cNvPicPr>
            <a:picLocks noChangeAspect="1"/>
          </p:cNvPicPr>
          <p:nvPr/>
        </p:nvPicPr>
        <p:blipFill>
          <a:blip r:embed="rId4"/>
          <a:stretch>
            <a:fillRect/>
          </a:stretch>
        </p:blipFill>
        <p:spPr>
          <a:xfrm>
            <a:off x="4803710" y="1516380"/>
            <a:ext cx="873425" cy="4114800"/>
          </a:xfrm>
          <a:prstGeom prst="rect">
            <a:avLst/>
          </a:prstGeom>
        </p:spPr>
      </p:pic>
      <p:pic>
        <p:nvPicPr>
          <p:cNvPr id="6" name="Picture 7" descr="A screenshot of a cell phone&#10;&#10;Description automatically generated">
            <a:extLst>
              <a:ext uri="{FF2B5EF4-FFF2-40B4-BE49-F238E27FC236}">
                <a16:creationId xmlns:a16="http://schemas.microsoft.com/office/drawing/2014/main" xmlns="" id="{33AB0A97-8964-4FDE-A39F-7C09EBE53AD6}"/>
              </a:ext>
            </a:extLst>
          </p:cNvPr>
          <p:cNvPicPr>
            <a:picLocks noChangeAspect="1"/>
          </p:cNvPicPr>
          <p:nvPr/>
        </p:nvPicPr>
        <p:blipFill>
          <a:blip r:embed="rId5"/>
          <a:stretch>
            <a:fillRect/>
          </a:stretch>
        </p:blipFill>
        <p:spPr>
          <a:xfrm>
            <a:off x="2767116" y="1596642"/>
            <a:ext cx="2110753" cy="2613891"/>
          </a:xfrm>
          <a:prstGeom prst="rect">
            <a:avLst/>
          </a:prstGeom>
        </p:spPr>
      </p:pic>
      <p:pic>
        <p:nvPicPr>
          <p:cNvPr id="8" name="Picture 8" descr="A screenshot of a cell phone&#10;&#10;Description automatically generated">
            <a:extLst>
              <a:ext uri="{FF2B5EF4-FFF2-40B4-BE49-F238E27FC236}">
                <a16:creationId xmlns:a16="http://schemas.microsoft.com/office/drawing/2014/main" xmlns="" id="{4C05D2D3-7AFB-406E-84CD-789D2D4F68CF}"/>
              </a:ext>
            </a:extLst>
          </p:cNvPr>
          <p:cNvPicPr>
            <a:picLocks noChangeAspect="1"/>
          </p:cNvPicPr>
          <p:nvPr/>
        </p:nvPicPr>
        <p:blipFill>
          <a:blip r:embed="rId6"/>
          <a:stretch>
            <a:fillRect/>
          </a:stretch>
        </p:blipFill>
        <p:spPr>
          <a:xfrm>
            <a:off x="2770412" y="4085537"/>
            <a:ext cx="2104159" cy="2937165"/>
          </a:xfrm>
          <a:prstGeom prst="rect">
            <a:avLst/>
          </a:prstGeom>
        </p:spPr>
      </p:pic>
    </p:spTree>
    <p:extLst>
      <p:ext uri="{BB962C8B-B14F-4D97-AF65-F5344CB8AC3E}">
        <p14:creationId xmlns:p14="http://schemas.microsoft.com/office/powerpoint/2010/main" val="36667215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Quisioner Validasi Prototype</a:t>
            </a:r>
          </a:p>
        </p:txBody>
      </p:sp>
      <p:sp>
        <p:nvSpPr>
          <p:cNvPr id="3" name="Content Placeholder 2"/>
          <p:cNvSpPr>
            <a:spLocks noGrp="1"/>
          </p:cNvSpPr>
          <p:nvPr>
            <p:ph idx="1"/>
          </p:nvPr>
        </p:nvSpPr>
        <p:spPr>
          <a:xfrm>
            <a:off x="670345" y="1488826"/>
            <a:ext cx="8585123" cy="5209715"/>
          </a:xfrm>
        </p:spPr>
        <p:txBody>
          <a:bodyPr vert="horz" lIns="91440" tIns="45720" rIns="91440" bIns="45720" rtlCol="0" anchor="t">
            <a:normAutofit/>
          </a:bodyPr>
          <a:lstStyle/>
          <a:p>
            <a:r>
              <a:rPr lang="en-ID" sz="2000" b="1" i="1"/>
              <a:t>Pertanyaan Survey</a:t>
            </a:r>
          </a:p>
          <a:p>
            <a:pPr>
              <a:buFont typeface="Wingdings 3"/>
              <a:buChar char=""/>
            </a:pPr>
            <a:r>
              <a:rPr lang="en-ID">
                <a:latin typeface="Calibri"/>
                <a:cs typeface="Calibri"/>
              </a:rPr>
              <a:t>1. Apakah informasi yang disediakan mudah dimengerti</a:t>
            </a:r>
          </a:p>
          <a:p>
            <a:pPr>
              <a:buFont typeface="Wingdings 3"/>
              <a:buChar char=""/>
            </a:pPr>
            <a:r>
              <a:rPr lang="en-ID">
                <a:latin typeface="Calibri"/>
                <a:cs typeface="Calibri"/>
              </a:rPr>
              <a:t>2. Apakah menu dan fitur aplikasi mudah digunakan?</a:t>
            </a:r>
          </a:p>
          <a:p>
            <a:pPr>
              <a:buFont typeface="Wingdings 3"/>
              <a:buChar char=""/>
            </a:pPr>
            <a:r>
              <a:rPr lang="en-ID">
                <a:latin typeface="Calibri"/>
                <a:cs typeface="Calibri"/>
              </a:rPr>
              <a:t>3. Apakah aplikasi nyaman digunakan?</a:t>
            </a:r>
          </a:p>
          <a:p>
            <a:pPr>
              <a:buFont typeface="Wingdings 3"/>
              <a:buChar char=""/>
            </a:pPr>
            <a:r>
              <a:rPr lang="en-ID">
                <a:latin typeface="Calibri"/>
                <a:cs typeface="Calibri"/>
              </a:rPr>
              <a:t>4. Apa aplikasi Ourwear mudah digunakan?</a:t>
            </a:r>
          </a:p>
          <a:p>
            <a:pPr>
              <a:buFont typeface="Wingdings 3"/>
              <a:buChar char=""/>
            </a:pPr>
            <a:r>
              <a:rPr lang="en-ID">
                <a:latin typeface="Calibri"/>
                <a:cs typeface="Calibri"/>
              </a:rPr>
              <a:t>5. Apa tanggapan anda tentang kualitas design atau warna aplikasi Ourwear?</a:t>
            </a:r>
          </a:p>
          <a:p>
            <a:pPr>
              <a:buFont typeface="Wingdings 3"/>
              <a:buChar char=""/>
            </a:pPr>
            <a:r>
              <a:rPr lang="en-ID">
                <a:latin typeface="Calibri"/>
                <a:cs typeface="Calibri"/>
              </a:rPr>
              <a:t>6. Apakah font yang terdapat di aplikasi mudah dibaca atau digunakan?</a:t>
            </a:r>
          </a:p>
          <a:p>
            <a:pPr>
              <a:buFont typeface="Wingdings 3"/>
              <a:buChar char=""/>
            </a:pPr>
            <a:r>
              <a:rPr lang="en-ID">
                <a:latin typeface="Calibri"/>
                <a:cs typeface="Calibri"/>
              </a:rPr>
              <a:t>7. Apakah tampilan menu dan fitur aplikasi mudah dikenali?</a:t>
            </a:r>
          </a:p>
          <a:p>
            <a:pPr>
              <a:buFont typeface="Wingdings 3"/>
              <a:buChar char=""/>
            </a:pPr>
            <a:r>
              <a:rPr lang="en-ID">
                <a:latin typeface="Calibri"/>
                <a:cs typeface="Calibri"/>
              </a:rPr>
              <a:t>8. Apa proses pemakaian dari login sampai checkout mudah digunakan?</a:t>
            </a:r>
          </a:p>
          <a:p>
            <a:pPr>
              <a:buFont typeface="Wingdings 3"/>
              <a:buChar char=""/>
            </a:pPr>
            <a:r>
              <a:rPr lang="en-ID">
                <a:latin typeface="Calibri"/>
                <a:cs typeface="Calibri"/>
              </a:rPr>
              <a:t>9. Secara keseluruhan, apakah penggunaan aplikasi ini memuaskan?</a:t>
            </a:r>
          </a:p>
          <a:p>
            <a:pPr>
              <a:buFont typeface="Wingdings 3"/>
              <a:buChar char=""/>
            </a:pPr>
            <a:r>
              <a:rPr lang="en-ID">
                <a:latin typeface="Calibri"/>
                <a:cs typeface="Calibri"/>
                <a:hlinkClick r:id="rId2"/>
              </a:rPr>
              <a:t>Hasil Validasi</a:t>
            </a:r>
            <a:endParaRPr lang="en-ID">
              <a:latin typeface="Calibri"/>
              <a:cs typeface="Calibri"/>
            </a:endParaRPr>
          </a:p>
        </p:txBody>
      </p:sp>
    </p:spTree>
    <p:extLst>
      <p:ext uri="{BB962C8B-B14F-4D97-AF65-F5344CB8AC3E}">
        <p14:creationId xmlns:p14="http://schemas.microsoft.com/office/powerpoint/2010/main" val="559462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3" descr="A close up of a logo&#10;&#10;Description automatically generated">
            <a:extLst>
              <a:ext uri="{FF2B5EF4-FFF2-40B4-BE49-F238E27FC236}">
                <a16:creationId xmlns:a16="http://schemas.microsoft.com/office/drawing/2014/main" xmlns="" id="{0491C445-A57A-4CFB-AA44-88F008A4E896}"/>
              </a:ext>
            </a:extLst>
          </p:cNvPr>
          <p:cNvPicPr>
            <a:picLocks noChangeAspect="1"/>
          </p:cNvPicPr>
          <p:nvPr/>
        </p:nvPicPr>
        <p:blipFill>
          <a:blip r:embed="rId2"/>
          <a:stretch>
            <a:fillRect/>
          </a:stretch>
        </p:blipFill>
        <p:spPr>
          <a:xfrm>
            <a:off x="922158" y="609600"/>
            <a:ext cx="2660877" cy="2601747"/>
          </a:xfrm>
          <a:prstGeom prst="rect">
            <a:avLst/>
          </a:prstGeom>
        </p:spPr>
      </p:pic>
      <p:sp>
        <p:nvSpPr>
          <p:cNvPr id="3" name="Content Placeholder 2">
            <a:extLst>
              <a:ext uri="{FF2B5EF4-FFF2-40B4-BE49-F238E27FC236}">
                <a16:creationId xmlns:a16="http://schemas.microsoft.com/office/drawing/2014/main" xmlns="" id="{444A4185-AC8E-40DD-ACCB-D47C8802BBA7}"/>
              </a:ext>
            </a:extLst>
          </p:cNvPr>
          <p:cNvSpPr>
            <a:spLocks noGrp="1"/>
          </p:cNvSpPr>
          <p:nvPr>
            <p:ph idx="1"/>
          </p:nvPr>
        </p:nvSpPr>
        <p:spPr>
          <a:xfrm>
            <a:off x="3783292" y="622213"/>
            <a:ext cx="6152067" cy="5634809"/>
          </a:xfrm>
        </p:spPr>
        <p:txBody>
          <a:bodyPr vert="horz" lIns="91440" tIns="45720" rIns="91440" bIns="45720" rtlCol="0" anchor="t">
            <a:normAutofit fontScale="77500" lnSpcReduction="20000"/>
          </a:bodyPr>
          <a:lstStyle/>
          <a:p>
            <a:pPr marL="0" indent="0">
              <a:lnSpc>
                <a:spcPct val="90000"/>
              </a:lnSpc>
              <a:buNone/>
            </a:pPr>
            <a:r>
              <a:rPr lang="en-US" sz="3200" b="1">
                <a:latin typeface="Times New Roman"/>
                <a:cs typeface="Times New Roman"/>
              </a:rPr>
              <a:t>Product &amp; Service</a:t>
            </a:r>
            <a:endParaRPr lang="en-US" sz="3200">
              <a:latin typeface="Times New Roman"/>
              <a:cs typeface="Times New Roman"/>
            </a:endParaRPr>
          </a:p>
          <a:p>
            <a:pPr marL="0" indent="0">
              <a:lnSpc>
                <a:spcPct val="90000"/>
              </a:lnSpc>
              <a:buNone/>
            </a:pPr>
            <a:endParaRPr lang="en-US" sz="2800" b="1">
              <a:latin typeface="Times New Roman"/>
              <a:cs typeface="Times New Roman"/>
            </a:endParaRPr>
          </a:p>
          <a:p>
            <a:pPr>
              <a:lnSpc>
                <a:spcPct val="90000"/>
              </a:lnSpc>
            </a:pPr>
            <a:r>
              <a:rPr lang="en-US" sz="3200">
                <a:latin typeface="Times New Roman"/>
                <a:cs typeface="Times New Roman"/>
              </a:rPr>
              <a:t>“ Trade “ </a:t>
            </a:r>
            <a:r>
              <a:rPr lang="en-US" sz="3200" err="1">
                <a:latin typeface="Times New Roman"/>
                <a:cs typeface="Times New Roman"/>
              </a:rPr>
              <a:t>adalah</a:t>
            </a:r>
            <a:r>
              <a:rPr lang="en-US" sz="3200">
                <a:latin typeface="Times New Roman"/>
                <a:cs typeface="Times New Roman"/>
              </a:rPr>
              <a:t> </a:t>
            </a:r>
            <a:r>
              <a:rPr lang="en-US" sz="3200" err="1">
                <a:latin typeface="Times New Roman"/>
                <a:cs typeface="Times New Roman"/>
              </a:rPr>
              <a:t>fitur</a:t>
            </a:r>
            <a:r>
              <a:rPr lang="en-US" sz="3200">
                <a:latin typeface="Times New Roman"/>
                <a:cs typeface="Times New Roman"/>
              </a:rPr>
              <a:t> </a:t>
            </a:r>
            <a:r>
              <a:rPr lang="en-US" sz="3200" err="1">
                <a:latin typeface="Times New Roman"/>
                <a:cs typeface="Times New Roman"/>
              </a:rPr>
              <a:t>bertukar</a:t>
            </a:r>
            <a:r>
              <a:rPr lang="en-US" sz="3200">
                <a:latin typeface="Times New Roman"/>
                <a:cs typeface="Times New Roman"/>
              </a:rPr>
              <a:t> </a:t>
            </a:r>
            <a:r>
              <a:rPr lang="en-US" sz="3200" err="1">
                <a:latin typeface="Times New Roman"/>
                <a:cs typeface="Times New Roman"/>
              </a:rPr>
              <a:t>produk</a:t>
            </a:r>
            <a:r>
              <a:rPr lang="en-US" sz="3200">
                <a:latin typeface="Times New Roman"/>
                <a:cs typeface="Times New Roman"/>
              </a:rPr>
              <a:t> fashion, </a:t>
            </a:r>
            <a:r>
              <a:rPr lang="en-US" sz="3200" err="1">
                <a:latin typeface="Times New Roman"/>
                <a:cs typeface="Times New Roman"/>
              </a:rPr>
              <a:t>untuk</a:t>
            </a:r>
            <a:r>
              <a:rPr lang="en-US" sz="3200">
                <a:latin typeface="Times New Roman"/>
                <a:cs typeface="Times New Roman"/>
              </a:rPr>
              <a:t> </a:t>
            </a:r>
            <a:r>
              <a:rPr lang="en-US" sz="3200" err="1">
                <a:latin typeface="Times New Roman"/>
                <a:cs typeface="Times New Roman"/>
              </a:rPr>
              <a:t>mendapatkan</a:t>
            </a:r>
            <a:r>
              <a:rPr lang="en-US" sz="3200">
                <a:latin typeface="Times New Roman"/>
                <a:cs typeface="Times New Roman"/>
              </a:rPr>
              <a:t> </a:t>
            </a:r>
            <a:r>
              <a:rPr lang="en-US" sz="3200" err="1">
                <a:latin typeface="Times New Roman"/>
                <a:cs typeface="Times New Roman"/>
              </a:rPr>
              <a:t>produk</a:t>
            </a:r>
            <a:r>
              <a:rPr lang="en-US" sz="3200">
                <a:latin typeface="Times New Roman"/>
                <a:cs typeface="Times New Roman"/>
              </a:rPr>
              <a:t> fashion </a:t>
            </a:r>
            <a:r>
              <a:rPr lang="en-US" sz="3200" err="1">
                <a:latin typeface="Times New Roman"/>
                <a:cs typeface="Times New Roman"/>
              </a:rPr>
              <a:t>baru</a:t>
            </a:r>
            <a:r>
              <a:rPr lang="en-US" sz="3200">
                <a:latin typeface="Times New Roman"/>
                <a:cs typeface="Times New Roman"/>
              </a:rPr>
              <a:t> </a:t>
            </a:r>
            <a:r>
              <a:rPr lang="en-US" sz="3200" err="1">
                <a:latin typeface="Times New Roman"/>
                <a:cs typeface="Times New Roman"/>
              </a:rPr>
              <a:t>dengan</a:t>
            </a:r>
            <a:r>
              <a:rPr lang="en-US" sz="3200">
                <a:latin typeface="Times New Roman"/>
                <a:cs typeface="Times New Roman"/>
              </a:rPr>
              <a:t> </a:t>
            </a:r>
            <a:r>
              <a:rPr lang="en-US" sz="3200" err="1">
                <a:latin typeface="Times New Roman"/>
                <a:cs typeface="Times New Roman"/>
              </a:rPr>
              <a:t>cara</a:t>
            </a:r>
            <a:r>
              <a:rPr lang="en-US" sz="3200">
                <a:latin typeface="Times New Roman"/>
                <a:cs typeface="Times New Roman"/>
              </a:rPr>
              <a:t> </a:t>
            </a:r>
            <a:r>
              <a:rPr lang="en-US" sz="3200" err="1">
                <a:latin typeface="Times New Roman"/>
                <a:cs typeface="Times New Roman"/>
              </a:rPr>
              <a:t>menukarkan</a:t>
            </a:r>
            <a:r>
              <a:rPr lang="en-US" sz="3200">
                <a:latin typeface="Times New Roman"/>
                <a:cs typeface="Times New Roman"/>
              </a:rPr>
              <a:t> </a:t>
            </a:r>
            <a:r>
              <a:rPr lang="en-US" sz="3200" err="1">
                <a:latin typeface="Times New Roman"/>
                <a:cs typeface="Times New Roman"/>
              </a:rPr>
              <a:t>produk</a:t>
            </a:r>
            <a:r>
              <a:rPr lang="en-US" sz="3200">
                <a:latin typeface="Times New Roman"/>
                <a:cs typeface="Times New Roman"/>
              </a:rPr>
              <a:t> yang </a:t>
            </a:r>
            <a:r>
              <a:rPr lang="en-US" sz="3200" err="1">
                <a:latin typeface="Times New Roman"/>
                <a:cs typeface="Times New Roman"/>
              </a:rPr>
              <a:t>sudah</a:t>
            </a:r>
            <a:r>
              <a:rPr lang="en-US" sz="3200">
                <a:latin typeface="Times New Roman"/>
                <a:cs typeface="Times New Roman"/>
              </a:rPr>
              <a:t> </a:t>
            </a:r>
            <a:r>
              <a:rPr lang="en-US" sz="3200" err="1">
                <a:latin typeface="Times New Roman"/>
                <a:cs typeface="Times New Roman"/>
              </a:rPr>
              <a:t>tidak</a:t>
            </a:r>
            <a:r>
              <a:rPr lang="en-US" sz="3200">
                <a:latin typeface="Times New Roman"/>
                <a:cs typeface="Times New Roman"/>
              </a:rPr>
              <a:t> </a:t>
            </a:r>
            <a:r>
              <a:rPr lang="en-US" sz="3200" err="1">
                <a:latin typeface="Times New Roman"/>
                <a:cs typeface="Times New Roman"/>
              </a:rPr>
              <a:t>anda</a:t>
            </a:r>
            <a:r>
              <a:rPr lang="en-US" sz="3200">
                <a:latin typeface="Times New Roman"/>
                <a:cs typeface="Times New Roman"/>
              </a:rPr>
              <a:t> </a:t>
            </a:r>
            <a:r>
              <a:rPr lang="en-US" sz="3200" err="1">
                <a:latin typeface="Times New Roman"/>
                <a:cs typeface="Times New Roman"/>
              </a:rPr>
              <a:t>gunakan</a:t>
            </a:r>
            <a:r>
              <a:rPr lang="en-US" sz="3200">
                <a:latin typeface="Times New Roman"/>
                <a:cs typeface="Times New Roman"/>
              </a:rPr>
              <a:t> </a:t>
            </a:r>
            <a:r>
              <a:rPr lang="en-US" sz="3200" err="1">
                <a:latin typeface="Times New Roman"/>
                <a:cs typeface="Times New Roman"/>
              </a:rPr>
              <a:t>dengan</a:t>
            </a:r>
            <a:r>
              <a:rPr lang="en-US" sz="3200">
                <a:latin typeface="Times New Roman"/>
                <a:cs typeface="Times New Roman"/>
              </a:rPr>
              <a:t> </a:t>
            </a:r>
            <a:r>
              <a:rPr lang="en-US" sz="3200" err="1">
                <a:latin typeface="Times New Roman"/>
                <a:cs typeface="Times New Roman"/>
              </a:rPr>
              <a:t>produk</a:t>
            </a:r>
            <a:r>
              <a:rPr lang="en-US" sz="3200">
                <a:latin typeface="Times New Roman"/>
                <a:cs typeface="Times New Roman"/>
              </a:rPr>
              <a:t> </a:t>
            </a:r>
            <a:r>
              <a:rPr lang="en-US" sz="3200" err="1">
                <a:latin typeface="Times New Roman"/>
                <a:cs typeface="Times New Roman"/>
              </a:rPr>
              <a:t>dari</a:t>
            </a:r>
            <a:r>
              <a:rPr lang="en-US" sz="3200">
                <a:latin typeface="Times New Roman"/>
                <a:cs typeface="Times New Roman"/>
              </a:rPr>
              <a:t> orang lain </a:t>
            </a:r>
            <a:r>
              <a:rPr lang="en-US" sz="3200" err="1">
                <a:latin typeface="Times New Roman"/>
                <a:cs typeface="Times New Roman"/>
              </a:rPr>
              <a:t>sesuai</a:t>
            </a:r>
            <a:r>
              <a:rPr lang="en-US" sz="3200">
                <a:latin typeface="Times New Roman"/>
                <a:cs typeface="Times New Roman"/>
              </a:rPr>
              <a:t> </a:t>
            </a:r>
            <a:r>
              <a:rPr lang="en-US" sz="3200" err="1">
                <a:latin typeface="Times New Roman"/>
                <a:cs typeface="Times New Roman"/>
              </a:rPr>
              <a:t>dengan</a:t>
            </a:r>
            <a:r>
              <a:rPr lang="en-US" sz="3200">
                <a:latin typeface="Times New Roman"/>
                <a:cs typeface="Times New Roman"/>
              </a:rPr>
              <a:t> </a:t>
            </a:r>
            <a:r>
              <a:rPr lang="en-US" sz="3200" err="1">
                <a:latin typeface="Times New Roman"/>
                <a:cs typeface="Times New Roman"/>
              </a:rPr>
              <a:t>kesepakatan</a:t>
            </a:r>
            <a:r>
              <a:rPr lang="en-US" sz="3200">
                <a:latin typeface="Times New Roman"/>
                <a:cs typeface="Times New Roman"/>
              </a:rPr>
              <a:t> Ke-2 </a:t>
            </a:r>
            <a:r>
              <a:rPr lang="en-US" sz="3200" err="1">
                <a:latin typeface="Times New Roman"/>
                <a:cs typeface="Times New Roman"/>
              </a:rPr>
              <a:t>belah</a:t>
            </a:r>
            <a:r>
              <a:rPr lang="en-US" sz="3200">
                <a:latin typeface="Times New Roman"/>
                <a:cs typeface="Times New Roman"/>
              </a:rPr>
              <a:t> </a:t>
            </a:r>
            <a:r>
              <a:rPr lang="en-US" sz="3200" err="1">
                <a:latin typeface="Times New Roman"/>
                <a:cs typeface="Times New Roman"/>
              </a:rPr>
              <a:t>pihak</a:t>
            </a:r>
            <a:r>
              <a:rPr lang="en-US" sz="3200">
                <a:latin typeface="Times New Roman"/>
                <a:cs typeface="Times New Roman"/>
              </a:rPr>
              <a:t> </a:t>
            </a:r>
            <a:r>
              <a:rPr lang="en-US" sz="3200" err="1">
                <a:latin typeface="Times New Roman"/>
                <a:cs typeface="Times New Roman"/>
              </a:rPr>
              <a:t>untuk</a:t>
            </a:r>
            <a:r>
              <a:rPr lang="en-US" sz="3200">
                <a:latin typeface="Times New Roman"/>
                <a:cs typeface="Times New Roman"/>
              </a:rPr>
              <a:t> </a:t>
            </a:r>
            <a:r>
              <a:rPr lang="en-US" sz="3200" err="1">
                <a:latin typeface="Times New Roman"/>
                <a:cs typeface="Times New Roman"/>
              </a:rPr>
              <a:t>saling</a:t>
            </a:r>
            <a:r>
              <a:rPr lang="en-US" sz="3200">
                <a:latin typeface="Times New Roman"/>
                <a:cs typeface="Times New Roman"/>
              </a:rPr>
              <a:t> </a:t>
            </a:r>
            <a:r>
              <a:rPr lang="en-US" sz="3200" err="1">
                <a:latin typeface="Times New Roman"/>
                <a:cs typeface="Times New Roman"/>
              </a:rPr>
              <a:t>menukarkan</a:t>
            </a:r>
            <a:r>
              <a:rPr lang="en-US" sz="3200">
                <a:latin typeface="Times New Roman"/>
                <a:cs typeface="Times New Roman"/>
              </a:rPr>
              <a:t> </a:t>
            </a:r>
            <a:r>
              <a:rPr lang="en-US" sz="3200" err="1">
                <a:latin typeface="Times New Roman"/>
                <a:cs typeface="Times New Roman"/>
              </a:rPr>
              <a:t>produknya</a:t>
            </a:r>
            <a:r>
              <a:rPr lang="en-US" sz="3200">
                <a:latin typeface="Times New Roman"/>
                <a:cs typeface="Times New Roman"/>
              </a:rPr>
              <a:t>.</a:t>
            </a:r>
            <a:endParaRPr lang="en-US"/>
          </a:p>
          <a:p>
            <a:pPr>
              <a:lnSpc>
                <a:spcPct val="90000"/>
              </a:lnSpc>
            </a:pPr>
            <a:endParaRPr lang="en-US" sz="3200"/>
          </a:p>
          <a:p>
            <a:pPr>
              <a:lnSpc>
                <a:spcPct val="90000"/>
              </a:lnSpc>
            </a:pPr>
            <a:endParaRPr lang="en-US" sz="3200">
              <a:latin typeface="Times New Roman"/>
              <a:cs typeface="Times New Roman"/>
            </a:endParaRPr>
          </a:p>
          <a:p>
            <a:pPr lvl="0">
              <a:lnSpc>
                <a:spcPct val="90000"/>
              </a:lnSpc>
            </a:pPr>
            <a:r>
              <a:rPr lang="en-US" sz="3200">
                <a:latin typeface="Times New Roman"/>
                <a:cs typeface="Times New Roman"/>
              </a:rPr>
              <a:t>“ Rent “ </a:t>
            </a:r>
            <a:r>
              <a:rPr lang="en-US" sz="3200" err="1">
                <a:latin typeface="Times New Roman"/>
                <a:cs typeface="Times New Roman"/>
              </a:rPr>
              <a:t>adalah</a:t>
            </a:r>
            <a:r>
              <a:rPr lang="en-US" sz="3200">
                <a:latin typeface="Times New Roman"/>
                <a:cs typeface="Times New Roman"/>
              </a:rPr>
              <a:t> </a:t>
            </a:r>
            <a:r>
              <a:rPr lang="en-US" sz="3200" err="1">
                <a:latin typeface="Times New Roman"/>
                <a:cs typeface="Times New Roman"/>
              </a:rPr>
              <a:t>fitur</a:t>
            </a:r>
            <a:r>
              <a:rPr lang="en-US" sz="3200">
                <a:latin typeface="Times New Roman"/>
                <a:cs typeface="Times New Roman"/>
              </a:rPr>
              <a:t> </a:t>
            </a:r>
            <a:r>
              <a:rPr lang="en-US" sz="3200" err="1">
                <a:latin typeface="Times New Roman"/>
                <a:cs typeface="Times New Roman"/>
              </a:rPr>
              <a:t>penyewaan</a:t>
            </a:r>
            <a:r>
              <a:rPr lang="en-US" sz="3200">
                <a:latin typeface="Times New Roman"/>
                <a:cs typeface="Times New Roman"/>
              </a:rPr>
              <a:t> </a:t>
            </a:r>
            <a:r>
              <a:rPr lang="en-US" sz="3200" err="1">
                <a:latin typeface="Times New Roman"/>
                <a:cs typeface="Times New Roman"/>
              </a:rPr>
              <a:t>produk</a:t>
            </a:r>
            <a:r>
              <a:rPr lang="en-US" sz="3200">
                <a:latin typeface="Times New Roman"/>
                <a:cs typeface="Times New Roman"/>
              </a:rPr>
              <a:t> fashion, </a:t>
            </a:r>
            <a:r>
              <a:rPr lang="en-US" sz="3200" err="1">
                <a:latin typeface="Times New Roman"/>
                <a:cs typeface="Times New Roman"/>
              </a:rPr>
              <a:t>fitur</a:t>
            </a:r>
            <a:r>
              <a:rPr lang="en-US" sz="3200">
                <a:latin typeface="Times New Roman"/>
                <a:cs typeface="Times New Roman"/>
              </a:rPr>
              <a:t> </a:t>
            </a:r>
            <a:r>
              <a:rPr lang="en-US" sz="3200" err="1">
                <a:latin typeface="Times New Roman"/>
                <a:cs typeface="Times New Roman"/>
              </a:rPr>
              <a:t>ini</a:t>
            </a:r>
            <a:r>
              <a:rPr lang="en-US" sz="3200">
                <a:latin typeface="Times New Roman"/>
                <a:cs typeface="Times New Roman"/>
              </a:rPr>
              <a:t> </a:t>
            </a:r>
            <a:r>
              <a:rPr lang="en-US" sz="3200" err="1">
                <a:latin typeface="Times New Roman"/>
                <a:cs typeface="Times New Roman"/>
              </a:rPr>
              <a:t>dibuat</a:t>
            </a:r>
            <a:r>
              <a:rPr lang="en-US" sz="3200">
                <a:latin typeface="Times New Roman"/>
                <a:cs typeface="Times New Roman"/>
              </a:rPr>
              <a:t> </a:t>
            </a:r>
            <a:r>
              <a:rPr lang="en-US" sz="3200" err="1">
                <a:latin typeface="Times New Roman"/>
                <a:cs typeface="Times New Roman"/>
              </a:rPr>
              <a:t>untuk</a:t>
            </a:r>
            <a:r>
              <a:rPr lang="en-US" sz="3200">
                <a:latin typeface="Times New Roman"/>
                <a:cs typeface="Times New Roman"/>
              </a:rPr>
              <a:t> </a:t>
            </a:r>
            <a:r>
              <a:rPr lang="en-US" sz="3200" err="1">
                <a:latin typeface="Times New Roman"/>
                <a:cs typeface="Times New Roman"/>
              </a:rPr>
              <a:t>memberikan</a:t>
            </a:r>
            <a:r>
              <a:rPr lang="en-US" sz="3200">
                <a:latin typeface="Times New Roman"/>
                <a:cs typeface="Times New Roman"/>
              </a:rPr>
              <a:t> </a:t>
            </a:r>
            <a:r>
              <a:rPr lang="en-US" sz="3200" err="1">
                <a:latin typeface="Times New Roman"/>
                <a:cs typeface="Times New Roman"/>
              </a:rPr>
              <a:t>layanan</a:t>
            </a:r>
            <a:r>
              <a:rPr lang="en-US" sz="3200">
                <a:latin typeface="Times New Roman"/>
                <a:cs typeface="Times New Roman"/>
              </a:rPr>
              <a:t> </a:t>
            </a:r>
            <a:r>
              <a:rPr lang="en-US" sz="3200" err="1">
                <a:latin typeface="Times New Roman"/>
                <a:cs typeface="Times New Roman"/>
              </a:rPr>
              <a:t>penyewaan</a:t>
            </a:r>
            <a:r>
              <a:rPr lang="en-US" sz="3200">
                <a:latin typeface="Times New Roman"/>
                <a:cs typeface="Times New Roman"/>
              </a:rPr>
              <a:t> </a:t>
            </a:r>
            <a:r>
              <a:rPr lang="en-US" sz="3200" err="1">
                <a:latin typeface="Times New Roman"/>
                <a:cs typeface="Times New Roman"/>
              </a:rPr>
              <a:t>produk</a:t>
            </a:r>
            <a:r>
              <a:rPr lang="en-US" sz="3200">
                <a:latin typeface="Times New Roman"/>
                <a:cs typeface="Times New Roman"/>
              </a:rPr>
              <a:t> fashion </a:t>
            </a:r>
            <a:r>
              <a:rPr lang="en-US" sz="3200" err="1">
                <a:latin typeface="Times New Roman"/>
                <a:cs typeface="Times New Roman"/>
              </a:rPr>
              <a:t>kepada</a:t>
            </a:r>
            <a:r>
              <a:rPr lang="en-US" sz="3200">
                <a:latin typeface="Times New Roman"/>
                <a:cs typeface="Times New Roman"/>
              </a:rPr>
              <a:t> orang yang lain yang </a:t>
            </a:r>
            <a:r>
              <a:rPr lang="en-US" sz="3200" err="1">
                <a:latin typeface="Times New Roman"/>
                <a:cs typeface="Times New Roman"/>
              </a:rPr>
              <a:t>membutuhkan</a:t>
            </a:r>
            <a:r>
              <a:rPr lang="en-US" sz="3200">
                <a:latin typeface="Times New Roman"/>
                <a:cs typeface="Times New Roman"/>
              </a:rPr>
              <a:t> </a:t>
            </a:r>
            <a:r>
              <a:rPr lang="en-US" sz="3200" err="1">
                <a:latin typeface="Times New Roman"/>
                <a:cs typeface="Times New Roman"/>
              </a:rPr>
              <a:t>sesuai</a:t>
            </a:r>
            <a:r>
              <a:rPr lang="en-US" sz="3200">
                <a:latin typeface="Times New Roman"/>
                <a:cs typeface="Times New Roman"/>
              </a:rPr>
              <a:t> </a:t>
            </a:r>
            <a:r>
              <a:rPr lang="en-US" sz="3200" err="1">
                <a:latin typeface="Times New Roman"/>
                <a:cs typeface="Times New Roman"/>
              </a:rPr>
              <a:t>dengan</a:t>
            </a:r>
            <a:r>
              <a:rPr lang="en-US" sz="3200">
                <a:latin typeface="Times New Roman"/>
                <a:cs typeface="Times New Roman"/>
              </a:rPr>
              <a:t> </a:t>
            </a:r>
            <a:r>
              <a:rPr lang="en-US" sz="3200" err="1">
                <a:latin typeface="Times New Roman"/>
                <a:cs typeface="Times New Roman"/>
              </a:rPr>
              <a:t>jangka</a:t>
            </a:r>
            <a:r>
              <a:rPr lang="en-US" sz="3200">
                <a:latin typeface="Times New Roman"/>
                <a:cs typeface="Times New Roman"/>
              </a:rPr>
              <a:t> </a:t>
            </a:r>
            <a:r>
              <a:rPr lang="en-US" sz="3200" err="1">
                <a:latin typeface="Times New Roman"/>
                <a:cs typeface="Times New Roman"/>
              </a:rPr>
              <a:t>waktu</a:t>
            </a:r>
            <a:r>
              <a:rPr lang="en-US" sz="3200">
                <a:latin typeface="Times New Roman"/>
                <a:cs typeface="Times New Roman"/>
              </a:rPr>
              <a:t> </a:t>
            </a:r>
            <a:r>
              <a:rPr lang="en-US" sz="3200" err="1">
                <a:latin typeface="Times New Roman"/>
                <a:cs typeface="Times New Roman"/>
              </a:rPr>
              <a:t>penywaan</a:t>
            </a:r>
            <a:r>
              <a:rPr lang="en-US" sz="3200">
                <a:latin typeface="Times New Roman"/>
                <a:cs typeface="Times New Roman"/>
              </a:rPr>
              <a:t> yang </a:t>
            </a:r>
            <a:r>
              <a:rPr lang="en-US" sz="3200" err="1">
                <a:latin typeface="Times New Roman"/>
                <a:cs typeface="Times New Roman"/>
              </a:rPr>
              <a:t>telah</a:t>
            </a:r>
            <a:r>
              <a:rPr lang="en-US" sz="3200">
                <a:latin typeface="Times New Roman"/>
                <a:cs typeface="Times New Roman"/>
              </a:rPr>
              <a:t> </a:t>
            </a:r>
            <a:r>
              <a:rPr lang="en-US" sz="3200" err="1">
                <a:latin typeface="Times New Roman"/>
                <a:cs typeface="Times New Roman"/>
              </a:rPr>
              <a:t>ditentukan</a:t>
            </a:r>
            <a:r>
              <a:rPr lang="en-US" sz="3200">
                <a:latin typeface="Times New Roman"/>
                <a:cs typeface="Times New Roman"/>
              </a:rPr>
              <a:t>.</a:t>
            </a:r>
          </a:p>
          <a:p>
            <a:pPr>
              <a:lnSpc>
                <a:spcPct val="90000"/>
              </a:lnSpc>
            </a:pPr>
            <a:endParaRPr lang="en-US">
              <a:latin typeface="Times New Roman"/>
              <a:cs typeface="Times New Roman"/>
            </a:endParaRPr>
          </a:p>
          <a:p>
            <a:pPr marL="0" indent="0">
              <a:lnSpc>
                <a:spcPct val="90000"/>
              </a:lnSpc>
              <a:buNone/>
            </a:pPr>
            <a:endParaRPr lang="en-US">
              <a:latin typeface="Times New Roman"/>
              <a:cs typeface="Times New Roman"/>
            </a:endParaRPr>
          </a:p>
        </p:txBody>
      </p:sp>
      <p:pic>
        <p:nvPicPr>
          <p:cNvPr id="4" name="Picture 4" descr="A close up of a logo&#10;&#10;Description automatically generated">
            <a:extLst>
              <a:ext uri="{FF2B5EF4-FFF2-40B4-BE49-F238E27FC236}">
                <a16:creationId xmlns:a16="http://schemas.microsoft.com/office/drawing/2014/main" xmlns="" id="{A5E12609-B4F3-4536-9312-F7C67F796A14}"/>
              </a:ext>
            </a:extLst>
          </p:cNvPr>
          <p:cNvPicPr>
            <a:picLocks noChangeAspect="1"/>
          </p:cNvPicPr>
          <p:nvPr/>
        </p:nvPicPr>
        <p:blipFill>
          <a:blip r:embed="rId3"/>
          <a:stretch>
            <a:fillRect/>
          </a:stretch>
        </p:blipFill>
        <p:spPr>
          <a:xfrm>
            <a:off x="926877" y="3439020"/>
            <a:ext cx="2651441" cy="2602341"/>
          </a:xfrm>
          <a:prstGeom prst="rect">
            <a:avLst/>
          </a:prstGeom>
        </p:spPr>
      </p:pic>
    </p:spTree>
    <p:extLst>
      <p:ext uri="{BB962C8B-B14F-4D97-AF65-F5344CB8AC3E}">
        <p14:creationId xmlns:p14="http://schemas.microsoft.com/office/powerpoint/2010/main" val="1549172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A screenshot of a social media post&#10;&#10;Description automatically generated">
            <a:extLst>
              <a:ext uri="{FF2B5EF4-FFF2-40B4-BE49-F238E27FC236}">
                <a16:creationId xmlns:a16="http://schemas.microsoft.com/office/drawing/2014/main" xmlns="" id="{18B6A1CF-A621-4076-87E5-DED90D6EDB55}"/>
              </a:ext>
            </a:extLst>
          </p:cNvPr>
          <p:cNvPicPr>
            <a:picLocks noGrp="1" noChangeAspect="1"/>
          </p:cNvPicPr>
          <p:nvPr>
            <p:ph idx="1"/>
          </p:nvPr>
        </p:nvPicPr>
        <p:blipFill rotWithShape="1">
          <a:blip r:embed="rId2"/>
          <a:srcRect l="37209" t="26615" r="35901" b="13437"/>
          <a:stretch/>
        </p:blipFill>
        <p:spPr>
          <a:xfrm>
            <a:off x="427498" y="277836"/>
            <a:ext cx="8619970" cy="6296656"/>
          </a:xfrm>
        </p:spPr>
      </p:pic>
    </p:spTree>
    <p:extLst>
      <p:ext uri="{BB962C8B-B14F-4D97-AF65-F5344CB8AC3E}">
        <p14:creationId xmlns:p14="http://schemas.microsoft.com/office/powerpoint/2010/main" val="232038073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0</TotalTime>
  <Words>1684</Words>
  <Application>Microsoft Macintosh PowerPoint</Application>
  <PresentationFormat>Layar Lebar</PresentationFormat>
  <Paragraphs>387</Paragraphs>
  <Slides>74</Slides>
  <Notes>0</Notes>
  <HiddenSlides>0</HiddenSlides>
  <MMClips>0</MMClips>
  <ScaleCrop>false</ScaleCrop>
  <HeadingPairs>
    <vt:vector size="6" baseType="variant">
      <vt:variant>
        <vt:lpstr>Font Dipakai</vt:lpstr>
      </vt:variant>
      <vt:variant>
        <vt:i4>6</vt:i4>
      </vt:variant>
      <vt:variant>
        <vt:lpstr>Tema</vt:lpstr>
      </vt:variant>
      <vt:variant>
        <vt:i4>2</vt:i4>
      </vt:variant>
      <vt:variant>
        <vt:lpstr>Judul Slide</vt:lpstr>
      </vt:variant>
      <vt:variant>
        <vt:i4>74</vt:i4>
      </vt:variant>
    </vt:vector>
  </HeadingPairs>
  <TitlesOfParts>
    <vt:vector size="82" baseType="lpstr">
      <vt:lpstr>Bahnschrift Light</vt:lpstr>
      <vt:lpstr>Calibri</vt:lpstr>
      <vt:lpstr>Times New Roman</vt:lpstr>
      <vt:lpstr>Trebuchet MS</vt:lpstr>
      <vt:lpstr>Wingdings 3</vt:lpstr>
      <vt:lpstr>Arial</vt:lpstr>
      <vt:lpstr>Facet</vt:lpstr>
      <vt:lpstr>Facet</vt:lpstr>
      <vt:lpstr>Alfonsus Farel Muhammad Ryan Alamsyah Joel  A</vt:lpstr>
      <vt:lpstr>Profil Bidang Usaha Start Up</vt:lpstr>
      <vt:lpstr>Latar belakang</vt:lpstr>
      <vt:lpstr>Latar Belakang</vt:lpstr>
      <vt:lpstr>Latar Belakang</vt:lpstr>
      <vt:lpstr>Latar Belakang</vt:lpstr>
      <vt:lpstr>Rumusan Masalah</vt:lpstr>
      <vt:lpstr>Presentasi PowerPoint</vt:lpstr>
      <vt:lpstr>Presentasi PowerPoint</vt:lpstr>
      <vt:lpstr>Mindmap</vt:lpstr>
      <vt:lpstr>Bukti Aktivitas</vt:lpstr>
      <vt:lpstr>Presentasi PowerPoint</vt:lpstr>
      <vt:lpstr>Membuat Daftar Pertanyaan untuk Wawancara User </vt:lpstr>
      <vt:lpstr>Membuat Daftar Pertanyaan untuk Wawancara User </vt:lpstr>
      <vt:lpstr>Membuat Daftar Pertanyaan Untuk Calon Vendor</vt:lpstr>
      <vt:lpstr>Interview Transcript Potential Customer</vt:lpstr>
      <vt:lpstr>Presentasi PowerPoint</vt:lpstr>
      <vt:lpstr>Hasil Wawancara dengan Calon Pelanggan Potensial </vt:lpstr>
      <vt:lpstr>Hasil Wawancara dengan Vendor</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Value Proposition Canvas</vt:lpstr>
      <vt:lpstr>Value Proposition Canvas</vt:lpstr>
      <vt:lpstr>Value Proposition Canvas</vt:lpstr>
      <vt:lpstr>Perbandingan Fitur Ourwear dengan CUMI</vt:lpstr>
      <vt:lpstr>Pilihan Produk Rental Ourwear dan Cumi</vt:lpstr>
      <vt:lpstr>Jangka Waktu Peminjaman Ourwear dan Cumi</vt:lpstr>
      <vt:lpstr>Sistem Keamanan Ourwear dan Cumi</vt:lpstr>
      <vt:lpstr>Perbandingan Sistem Transaksi ProdukOurwear dan Cumi</vt:lpstr>
      <vt:lpstr>Packaging Ourwear dan Cumi</vt:lpstr>
      <vt:lpstr>Perbandingan Jarak Pengiriman Ourwear dan Cumi</vt:lpstr>
      <vt:lpstr>Perbandingan Durasi Pengiriman Ourwear dan Cumi</vt:lpstr>
      <vt:lpstr>Pengembalian Produk Ourwear dan Cumi</vt:lpstr>
      <vt:lpstr>Perbandingan Ourwear dengan Aplikasi Sejenis</vt:lpstr>
      <vt:lpstr>Style Theory</vt:lpstr>
      <vt:lpstr>Style Theory</vt:lpstr>
      <vt:lpstr>Rentique  </vt:lpstr>
      <vt:lpstr>Rentique </vt:lpstr>
      <vt:lpstr>Ourwear </vt:lpstr>
      <vt:lpstr>Ourwear</vt:lpstr>
      <vt:lpstr>Bisnis Proses Rent</vt:lpstr>
      <vt:lpstr>Bisnis Proses Trade</vt:lpstr>
      <vt:lpstr>Proses Sewa di Ourwear</vt:lpstr>
      <vt:lpstr>Proses Menyewakan Produk di Ourwear</vt:lpstr>
      <vt:lpstr>Proses Barter Di Ourwear</vt:lpstr>
      <vt:lpstr>Presentasi PowerPoint</vt:lpstr>
      <vt:lpstr>Cost yang dikeluarkan</vt:lpstr>
      <vt:lpstr>Presentasi PowerPoint</vt:lpstr>
      <vt:lpstr>Presentasi PowerPoint</vt:lpstr>
      <vt:lpstr>Presentasi PowerPoint</vt:lpstr>
      <vt:lpstr> </vt:lpstr>
      <vt:lpstr>Presentasi PowerPoint</vt:lpstr>
      <vt:lpstr>Presentasi PowerPoint</vt:lpstr>
      <vt:lpstr>Quisioner Validasi Prototype</vt:lpstr>
    </vt:vector>
  </TitlesOfParts>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Weekly Report</dc:title>
  <dc:creator>Alfonsus Farel</dc:creator>
  <cp:lastModifiedBy>Anthony Tan</cp:lastModifiedBy>
  <cp:revision>877</cp:revision>
  <dcterms:created xsi:type="dcterms:W3CDTF">2020-04-02T08:53:26Z</dcterms:created>
  <dcterms:modified xsi:type="dcterms:W3CDTF">2020-08-10T07:09:31Z</dcterms:modified>
</cp:coreProperties>
</file>